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9"/>
  </p:notesMasterIdLst>
  <p:sldIdLst>
    <p:sldId id="256" r:id="rId2"/>
    <p:sldId id="300" r:id="rId3"/>
    <p:sldId id="324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31" r:id="rId14"/>
    <p:sldId id="332" r:id="rId15"/>
    <p:sldId id="294" r:id="rId16"/>
    <p:sldId id="291" r:id="rId17"/>
    <p:sldId id="288" r:id="rId18"/>
    <p:sldId id="289" r:id="rId19"/>
    <p:sldId id="312" r:id="rId20"/>
    <p:sldId id="318" r:id="rId21"/>
    <p:sldId id="313" r:id="rId22"/>
    <p:sldId id="314" r:id="rId23"/>
    <p:sldId id="315" r:id="rId24"/>
    <p:sldId id="333" r:id="rId25"/>
    <p:sldId id="316" r:id="rId26"/>
    <p:sldId id="329" r:id="rId27"/>
    <p:sldId id="330" r:id="rId28"/>
    <p:sldId id="293" r:id="rId29"/>
    <p:sldId id="273" r:id="rId30"/>
    <p:sldId id="276" r:id="rId31"/>
    <p:sldId id="275" r:id="rId32"/>
    <p:sldId id="319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297" r:id="rId42"/>
    <p:sldId id="301" r:id="rId43"/>
    <p:sldId id="283" r:id="rId44"/>
    <p:sldId id="260" r:id="rId45"/>
    <p:sldId id="262" r:id="rId46"/>
    <p:sldId id="265" r:id="rId47"/>
    <p:sldId id="27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4624"/>
  </p:normalViewPr>
  <p:slideViewPr>
    <p:cSldViewPr snapToGrid="0" snapToObjects="1">
      <p:cViewPr varScale="1">
        <p:scale>
          <a:sx n="86" d="100"/>
          <a:sy n="86" d="100"/>
        </p:scale>
        <p:origin x="11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4:38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93CE8-EAE8-E643-9950-63EC62594436}" type="datetimeFigureOut">
              <a:rPr lang="fi-FI" smtClean="0"/>
              <a:t>10.6.2019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68F35-88C4-414C-9D01-BB40933A7C9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631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" y="637407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273" y="6580793"/>
            <a:ext cx="2594448" cy="220035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</a:lstStyle>
          <a:p>
            <a:r>
              <a:rPr lang="fi-FI"/>
              <a:t>Dublin Workshop: 01-05-2019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264" y="65105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94613EF8-138C-EE4A-98C4-7FE3A831C097}" type="slidenum">
              <a:rPr lang="fi-FI" smtClean="0"/>
              <a:pPr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Image result for aalto university school of science">
            <a:extLst>
              <a:ext uri="{FF2B5EF4-FFF2-40B4-BE49-F238E27FC236}">
                <a16:creationId xmlns:a16="http://schemas.microsoft.com/office/drawing/2014/main" id="{CF787977-AC74-4C21-A1BF-449022C209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361" y="8926"/>
            <a:ext cx="1483057" cy="11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F118A61-6A6F-4646-B11F-CEEC9F1A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26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54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42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71752"/>
            <a:ext cx="7543800" cy="9462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7928BF-411D-48DD-91AE-4BAABCB3F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49030"/>
            <a:ext cx="2753360" cy="365125"/>
          </a:xfrm>
        </p:spPr>
        <p:txBody>
          <a:bodyPr/>
          <a:lstStyle/>
          <a:p>
            <a:r>
              <a:rPr lang="en-US" dirty="0"/>
              <a:t>Dublin Workshop: 01-05-2019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97C69A-5D03-4710-B418-09F5EBFDD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</a:lstStyle>
          <a:p>
            <a:fld id="{7C4A9AB0-51B7-4FE4-AF5B-C6903347E4A1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534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4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233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244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09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333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8111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518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2993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23581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46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endParaRPr lang="fi-FI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30052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Image result for aalto university school of science">
            <a:extLst>
              <a:ext uri="{FF2B5EF4-FFF2-40B4-BE49-F238E27FC236}">
                <a16:creationId xmlns:a16="http://schemas.microsoft.com/office/drawing/2014/main" id="{0598B221-07AF-4A7B-94EB-7C270EBE89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60" y="8927"/>
            <a:ext cx="1400558" cy="11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287BD2-27F1-4559-A8AC-BEEEF7A4D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49030"/>
            <a:ext cx="291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38434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ltoAsia/O-MI/releases" TargetMode="External"/><Relationship Id="rId2" Type="http://schemas.openxmlformats.org/officeDocument/2006/relationships/hyperlink" Target="https://www.oracle.com/technetwork/java/javase/downloads/jdk8-downloads-213315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ltoAsia/Dublin-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projects/owfs/files/latest/downloa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ltoAsia/Dublin-workshop" TargetMode="External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ltoAsia/Dublin-workshop.gi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yourip:8080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rianmihalko/ch340g-ch34g-ch34x-mac-os-x-driver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yourip:8080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yourip:8080/" TargetMode="External"/><Relationship Id="rId2" Type="http://schemas.openxmlformats.org/officeDocument/2006/relationships/hyperlink" Target="https://github.com/DFRobot/DFRobot_SHT2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oiesl/osx-cpu-temp" TargetMode="External"/><Relationship Id="rId2" Type="http://schemas.openxmlformats.org/officeDocument/2006/relationships/hyperlink" Target="https://www.python.org/downloads/release/python-37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altoAsia/Dublin-workshop/blob/master/omi-send-mac.p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20:8080/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win32diskimager/" TargetMode="External"/><Relationship Id="rId2" Type="http://schemas.openxmlformats.org/officeDocument/2006/relationships/hyperlink" Target="http://www.raspberrypi.org/download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AaltoAsia/O-M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55189-186B-9A43-945E-44BE3074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138"/>
            <a:ext cx="9144000" cy="2968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83DD0-DA3F-E047-A385-E4B48BF31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780" y="94247"/>
            <a:ext cx="7602740" cy="1003080"/>
          </a:xfrm>
        </p:spPr>
        <p:txBody>
          <a:bodyPr>
            <a:noAutofit/>
          </a:bodyPr>
          <a:lstStyle/>
          <a:p>
            <a:r>
              <a:rPr lang="en" sz="2800" b="1" dirty="0">
                <a:solidFill>
                  <a:srgbClr val="C00000"/>
                </a:solidFill>
              </a:rPr>
              <a:t>Smart Cities Architecture and Implementation Workshop: Standards and Technology</a:t>
            </a:r>
            <a:endParaRPr lang="fi-FI" sz="2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8B572-D862-DA45-B588-993210DB6064}"/>
              </a:ext>
            </a:extLst>
          </p:cNvPr>
          <p:cNvSpPr txBox="1"/>
          <p:nvPr/>
        </p:nvSpPr>
        <p:spPr>
          <a:xfrm>
            <a:off x="265403" y="4472329"/>
            <a:ext cx="14233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100" b="1" dirty="0"/>
              <a:t>Facilitators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AA96-F99C-664A-9514-8C9EF3DA19DA}"/>
              </a:ext>
            </a:extLst>
          </p:cNvPr>
          <p:cNvSpPr txBox="1"/>
          <p:nvPr/>
        </p:nvSpPr>
        <p:spPr>
          <a:xfrm>
            <a:off x="265403" y="4937693"/>
            <a:ext cx="169461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Kary Främling  </a:t>
            </a:r>
          </a:p>
          <a:p>
            <a:r>
              <a:rPr lang="fi-FI" sz="1500" dirty="0"/>
              <a:t>Adjunct Professor</a:t>
            </a:r>
          </a:p>
          <a:p>
            <a:r>
              <a:rPr lang="fi-FI" sz="1500" dirty="0"/>
              <a:t>Aalto University, </a:t>
            </a:r>
          </a:p>
          <a:p>
            <a:r>
              <a:rPr lang="fi-FI" sz="1500" dirty="0"/>
              <a:t>Finland</a:t>
            </a:r>
            <a:endParaRPr lang="fi-FI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6359-B7BB-304F-949F-929F1961BD09}"/>
              </a:ext>
            </a:extLst>
          </p:cNvPr>
          <p:cNvSpPr txBox="1"/>
          <p:nvPr/>
        </p:nvSpPr>
        <p:spPr>
          <a:xfrm>
            <a:off x="2549309" y="4937983"/>
            <a:ext cx="222543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Avleen Malhi</a:t>
            </a:r>
          </a:p>
          <a:p>
            <a:r>
              <a:rPr lang="fi-FI" sz="1500" dirty="0"/>
              <a:t>Postdoctoral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29C3-F521-464F-9D48-F9EC17E00796}"/>
              </a:ext>
            </a:extLst>
          </p:cNvPr>
          <p:cNvSpPr txBox="1"/>
          <p:nvPr/>
        </p:nvSpPr>
        <p:spPr>
          <a:xfrm>
            <a:off x="4886505" y="4937983"/>
            <a:ext cx="170982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Tuomas Kinnunen</a:t>
            </a:r>
          </a:p>
          <a:p>
            <a:r>
              <a:rPr lang="fi-FI" sz="1500" dirty="0"/>
              <a:t>Research Assistant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25C2-E2BC-3044-A6CA-4CA2C762D035}"/>
              </a:ext>
            </a:extLst>
          </p:cNvPr>
          <p:cNvSpPr txBox="1"/>
          <p:nvPr/>
        </p:nvSpPr>
        <p:spPr>
          <a:xfrm>
            <a:off x="7108801" y="4937693"/>
            <a:ext cx="1500860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Asad Javed</a:t>
            </a:r>
          </a:p>
          <a:p>
            <a:r>
              <a:rPr lang="fi-FI" sz="1500" dirty="0"/>
              <a:t>PhD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07956-DE7B-4E35-850E-F16FD8CA5E48}"/>
              </a:ext>
            </a:extLst>
          </p:cNvPr>
          <p:cNvSpPr txBox="1"/>
          <p:nvPr/>
        </p:nvSpPr>
        <p:spPr>
          <a:xfrm>
            <a:off x="265403" y="5991573"/>
            <a:ext cx="3191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Email:</a:t>
            </a:r>
            <a:r>
              <a:rPr lang="fi-FI" sz="1600" dirty="0"/>
              <a:t> firstname.lastname@aalto.fi</a:t>
            </a:r>
          </a:p>
        </p:txBody>
      </p:sp>
    </p:spTree>
    <p:extLst>
      <p:ext uri="{BB962C8B-B14F-4D97-AF65-F5344CB8AC3E}">
        <p14:creationId xmlns:p14="http://schemas.microsoft.com/office/powerpoint/2010/main" val="87448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CA3B-2C0F-4622-B886-7647414E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 Node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4224-5C60-485F-9729-50AA0FB5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68544"/>
            <a:ext cx="7543801" cy="4532206"/>
          </a:xfrm>
        </p:spPr>
        <p:txBody>
          <a:bodyPr>
            <a:normAutofit/>
          </a:bodyPr>
          <a:lstStyle/>
          <a:p>
            <a:r>
              <a:rPr lang="en" dirty="0"/>
              <a:t>Main building block </a:t>
            </a:r>
            <a:r>
              <a:rPr lang="en-US" dirty="0"/>
              <a:t>of </a:t>
            </a:r>
            <a:r>
              <a:rPr lang="en" dirty="0"/>
              <a:t>reference implementation</a:t>
            </a:r>
          </a:p>
          <a:p>
            <a:r>
              <a:rPr lang="en" dirty="0"/>
              <a:t>Supports all O-MI operations, </a:t>
            </a:r>
            <a:r>
              <a:rPr lang="en-US" dirty="0"/>
              <a:t>h</a:t>
            </a:r>
            <a:r>
              <a:rPr lang="en" dirty="0"/>
              <a:t>andle</a:t>
            </a:r>
            <a:r>
              <a:rPr lang="en-US" dirty="0"/>
              <a:t>s</a:t>
            </a:r>
            <a:r>
              <a:rPr lang="en" dirty="0"/>
              <a:t> user requests, and manages </a:t>
            </a:r>
            <a:r>
              <a:rPr lang="en-US" dirty="0"/>
              <a:t>the </a:t>
            </a:r>
            <a:r>
              <a:rPr lang="en" dirty="0"/>
              <a:t>database</a:t>
            </a:r>
          </a:p>
          <a:p>
            <a:r>
              <a:rPr lang="en" dirty="0"/>
              <a:t>Agent management system</a:t>
            </a:r>
          </a:p>
          <a:p>
            <a:pPr lvl="1"/>
            <a:r>
              <a:rPr lang="en" dirty="0"/>
              <a:t>Mechanism to interact programmatically with the core of an O-MI node</a:t>
            </a:r>
          </a:p>
          <a:p>
            <a:pPr lvl="1"/>
            <a:r>
              <a:rPr lang="en-US" dirty="0"/>
              <a:t>Can filter and modify incoming O-MI requests</a:t>
            </a:r>
            <a:endParaRPr lang="en" dirty="0"/>
          </a:p>
          <a:p>
            <a:pPr lvl="1"/>
            <a:r>
              <a:rPr lang="en" dirty="0"/>
              <a:t>Can push and pull sensor data to and from database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F0736-6716-4F07-844A-988D9E37A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0847-4E27-4FFC-AF49-E36940B448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3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5E2-C44D-4342-BB57-27FE286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7797-1800-4C73-B957-D3AFC49E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57114"/>
            <a:ext cx="7680961" cy="4023360"/>
          </a:xfrm>
        </p:spPr>
        <p:txBody>
          <a:bodyPr/>
          <a:lstStyle/>
          <a:p>
            <a:r>
              <a:rPr lang="en" dirty="0"/>
              <a:t>Graphical user interface for the </a:t>
            </a:r>
            <a:r>
              <a:rPr lang="en-US" dirty="0"/>
              <a:t>developers</a:t>
            </a:r>
            <a:r>
              <a:rPr lang="en" dirty="0"/>
              <a:t> to create and test O-MI messages</a:t>
            </a:r>
          </a:p>
          <a:p>
            <a:pPr>
              <a:tabLst>
                <a:tab pos="2396729" algn="l"/>
              </a:tabLst>
            </a:pPr>
            <a:r>
              <a:rPr lang="en" dirty="0"/>
              <a:t>Sandbox for testing O-MI operations or features</a:t>
            </a:r>
          </a:p>
        </p:txBody>
      </p:sp>
      <p:pic>
        <p:nvPicPr>
          <p:cNvPr id="4" name="Picture 1" descr="page13image1702257152">
            <a:extLst>
              <a:ext uri="{FF2B5EF4-FFF2-40B4-BE49-F238E27FC236}">
                <a16:creationId xmlns:a16="http://schemas.microsoft.com/office/drawing/2014/main" id="{FD4FAA1B-AAC1-4D97-83A4-8C537DD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39" y="2600903"/>
            <a:ext cx="5241322" cy="34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592B5-7467-45E7-A3C0-C30C776F8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11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2D825-8298-4820-B714-9C21F635AA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8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F0BE-80AA-473C-9AFB-522463E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5FCB4-5292-4F27-B51B-C91A76BD1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/>
          <a:lstStyle/>
          <a:p>
            <a:r>
              <a:rPr lang="en-US" dirty="0"/>
              <a:t>A piece of code that converts to or from O-MI/O-DF is considered as a “wrapper”</a:t>
            </a:r>
            <a:endParaRPr lang="en" dirty="0"/>
          </a:p>
          <a:p>
            <a:r>
              <a:rPr lang="en" dirty="0"/>
              <a:t>Combine data from different source or system with different/same protocol into single O-DF structure for publishing</a:t>
            </a:r>
          </a:p>
          <a:p>
            <a:r>
              <a:rPr lang="en" dirty="0"/>
              <a:t>Encapsulate underlying lower protocol for data consumer</a:t>
            </a:r>
          </a:p>
          <a:p>
            <a:pPr lvl="1"/>
            <a:r>
              <a:rPr lang="en" dirty="0"/>
              <a:t>e.g. 1-Wire, third party system, </a:t>
            </a:r>
            <a:r>
              <a:rPr lang="en-US" dirty="0"/>
              <a:t>KNX</a:t>
            </a:r>
            <a:r>
              <a:rPr lang="en" dirty="0"/>
              <a:t> </a:t>
            </a:r>
            <a:r>
              <a:rPr lang="fi-FI" dirty="0"/>
              <a:t>etc.</a:t>
            </a:r>
          </a:p>
          <a:p>
            <a:r>
              <a:rPr lang="en" dirty="0"/>
              <a:t>Wrapper can be written in any programming or scripting  language.</a:t>
            </a:r>
          </a:p>
          <a:p>
            <a:pPr lvl="1"/>
            <a:r>
              <a:rPr lang="en" dirty="0"/>
              <a:t>e.g.: Shell script, Java, Python, C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40B7-2A01-43F8-9D19-F7336DDE5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12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1D96-A6EF-42B6-BFB0-6BF74DCC8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F240-74CB-480F-BE09-F1AE3D09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O-MI node?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D6B-13E1-43D8-80E8-7228D385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25682"/>
            <a:ext cx="7650481" cy="4849858"/>
          </a:xfrm>
        </p:spPr>
        <p:txBody>
          <a:bodyPr>
            <a:normAutofit fontScale="92500" lnSpcReduction="20000"/>
          </a:bodyPr>
          <a:lstStyle/>
          <a:p>
            <a:r>
              <a:rPr lang="en" dirty="0">
                <a:solidFill>
                  <a:srgbClr val="FF0000"/>
                </a:solidFill>
              </a:rPr>
              <a:t>Dependency Java </a:t>
            </a:r>
            <a:r>
              <a:rPr lang="en-US" dirty="0">
                <a:solidFill>
                  <a:srgbClr val="FF0000"/>
                </a:solidFill>
              </a:rPr>
              <a:t>JDK </a:t>
            </a:r>
            <a:r>
              <a:rPr lang="en" dirty="0">
                <a:solidFill>
                  <a:srgbClr val="FF0000"/>
                </a:solidFill>
              </a:rPr>
              <a:t>1.8 </a:t>
            </a:r>
          </a:p>
          <a:p>
            <a:pPr lvl="1"/>
            <a:r>
              <a:rPr lang="en-US" dirty="0">
                <a:hlinkClick r:id="rId2"/>
              </a:rPr>
              <a:t>https://www.oracle.com/technetwork/java/javase/downloads/jdk8-downloads-2133151.html</a:t>
            </a:r>
            <a:endParaRPr lang="en" dirty="0">
              <a:solidFill>
                <a:srgbClr val="FF0000"/>
              </a:solidFill>
            </a:endParaRPr>
          </a:p>
          <a:p>
            <a:r>
              <a:rPr lang="en-US" dirty="0"/>
              <a:t>Run pre-compiled node: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Download the latest release version and unpack it. Available at: </a:t>
            </a:r>
            <a:r>
              <a:rPr lang="en-US" dirty="0">
                <a:hlinkClick r:id="rId3"/>
              </a:rPr>
              <a:t>https://github.com/AaltoAsia/O-MI/releases</a:t>
            </a:r>
            <a:r>
              <a:rPr lang="en-US" dirty="0"/>
              <a:t> </a:t>
            </a:r>
          </a:p>
          <a:p>
            <a:pPr marL="804863" lvl="2" indent="-182563"/>
            <a:r>
              <a:rPr lang="en-US" dirty="0"/>
              <a:t>For Windows: Use “o-mi-node-1.0.9.zip” (Don’t use deep directory structure)</a:t>
            </a:r>
          </a:p>
          <a:p>
            <a:pPr marL="804863" lvl="2" indent="-182563"/>
            <a:r>
              <a:rPr lang="en-US" dirty="0"/>
              <a:t>For MAC/Linux: Use “o-mi-node-1.0.9.tgz”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To allow </a:t>
            </a:r>
            <a:r>
              <a:rPr lang="en-US" b="1" dirty="0"/>
              <a:t>write</a:t>
            </a:r>
            <a:r>
              <a:rPr lang="en-US" dirty="0"/>
              <a:t> requests from other machines you need to modify file  “&lt;Extracted folder&gt;/conf/</a:t>
            </a:r>
            <a:r>
              <a:rPr lang="en-US" dirty="0" err="1"/>
              <a:t>application.conf</a:t>
            </a:r>
            <a:r>
              <a:rPr lang="en-US" dirty="0"/>
              <a:t>”.</a:t>
            </a:r>
          </a:p>
          <a:p>
            <a:pPr marL="854075" lvl="2" indent="-182563"/>
            <a:r>
              <a:rPr lang="en-US" dirty="0"/>
              <a:t>Change the setting “</a:t>
            </a:r>
            <a:r>
              <a:rPr lang="en-US" b="1" dirty="0" err="1"/>
              <a:t>allowRequestTypesForAll</a:t>
            </a:r>
            <a:r>
              <a:rPr lang="en-US" b="1" dirty="0"/>
              <a:t>”</a:t>
            </a:r>
            <a:r>
              <a:rPr lang="en-US" dirty="0"/>
              <a:t>, add “</a:t>
            </a:r>
            <a:r>
              <a:rPr lang="en-US" b="1" dirty="0"/>
              <a:t>write</a:t>
            </a:r>
            <a:r>
              <a:rPr lang="en-US" dirty="0"/>
              <a:t>” to the list, such that the result looks like this:</a:t>
            </a:r>
          </a:p>
          <a:p>
            <a:pPr marL="854075" lvl="2" indent="-182563"/>
            <a:r>
              <a:rPr lang="en-US" dirty="0" err="1"/>
              <a:t>allowRequestTypesForAll</a:t>
            </a:r>
            <a:r>
              <a:rPr lang="en-US" dirty="0"/>
              <a:t> = ["read", "cancel", "call", "</a:t>
            </a:r>
            <a:r>
              <a:rPr lang="en-US" b="1" dirty="0"/>
              <a:t>write</a:t>
            </a:r>
            <a:r>
              <a:rPr lang="en-US" dirty="0"/>
              <a:t>"]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b="1" dirty="0"/>
              <a:t>For Windows: </a:t>
            </a:r>
            <a:r>
              <a:rPr lang="en-US" dirty="0"/>
              <a:t>Go to the &lt;Extracted folder&gt;/bin and click on </a:t>
            </a:r>
            <a:r>
              <a:rPr lang="en" dirty="0"/>
              <a:t>o-mi-node.</a:t>
            </a:r>
            <a:r>
              <a:rPr lang="en-US" dirty="0"/>
              <a:t>bat                                                                                                          </a:t>
            </a:r>
            <a:r>
              <a:rPr lang="en-US" b="1" dirty="0"/>
              <a:t>For MAC/Linux:</a:t>
            </a:r>
            <a:r>
              <a:rPr lang="en-US" dirty="0"/>
              <a:t> cd &lt;Extracted folder&gt;/bin and add execute instructions “</a:t>
            </a:r>
            <a:r>
              <a:rPr lang="en-US" dirty="0" err="1"/>
              <a:t>chmod</a:t>
            </a:r>
            <a:r>
              <a:rPr lang="en-US" dirty="0"/>
              <a:t> +x o-mi-node” and then run “./</a:t>
            </a:r>
            <a:r>
              <a:rPr lang="en" dirty="0"/>
              <a:t>o-mi-node</a:t>
            </a:r>
            <a:r>
              <a:rPr lang="en-US" dirty="0"/>
              <a:t>”</a:t>
            </a:r>
            <a:endParaRPr lang="en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The server can now be accessed with URL </a:t>
            </a:r>
            <a:r>
              <a:rPr lang="en-US" dirty="0">
                <a:hlinkClick r:id="rId4"/>
              </a:rPr>
              <a:t>http://localhost:8080/</a:t>
            </a:r>
            <a:r>
              <a:rPr lang="en-US" dirty="0"/>
              <a:t> and open OMI test client on this URL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D5876-03D5-4C9A-936E-60FD2E5B6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13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FFE1-6652-4722-ABCB-9115036F3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07-05-2019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73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EA18-9A07-4E47-95DE-3F42BC7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Firewall port for O-MI in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2F79-D000-44DF-87A0-CC1B10F7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9974"/>
            <a:ext cx="7543801" cy="4712104"/>
          </a:xfrm>
        </p:spPr>
        <p:txBody>
          <a:bodyPr/>
          <a:lstStyle/>
          <a:p>
            <a:r>
              <a:rPr lang="en-US" sz="2000" dirty="0"/>
              <a:t>Navigate to Control Panel -&gt; System and Security -&gt; Windows Firewall</a:t>
            </a:r>
          </a:p>
          <a:p>
            <a:r>
              <a:rPr lang="en-US" sz="2000" dirty="0"/>
              <a:t>Select ‘Advanced settings’ from the left menu and highlight Inbound Rules in the left pane</a:t>
            </a:r>
            <a:endParaRPr lang="fi-FI" sz="2000" dirty="0"/>
          </a:p>
          <a:p>
            <a:r>
              <a:rPr lang="en-US" sz="2000" dirty="0"/>
              <a:t>Right click Inbound Rules and select New Rule</a:t>
            </a:r>
          </a:p>
          <a:p>
            <a:r>
              <a:rPr lang="en-US" sz="2000" dirty="0"/>
              <a:t>Select ‘Port’ and click Next</a:t>
            </a:r>
          </a:p>
          <a:p>
            <a:r>
              <a:rPr lang="en-US" sz="2000" dirty="0"/>
              <a:t>Add the port you need to open and click Next</a:t>
            </a:r>
          </a:p>
          <a:p>
            <a:r>
              <a:rPr lang="fi-FI" sz="2000" dirty="0"/>
              <a:t>Select TCP protocol and add ’</a:t>
            </a:r>
            <a:r>
              <a:rPr lang="fi-FI" sz="2000" b="1" dirty="0"/>
              <a:t>8080</a:t>
            </a:r>
            <a:r>
              <a:rPr lang="fi-FI" sz="2000" dirty="0"/>
              <a:t>’ in the port field and click Next</a:t>
            </a:r>
          </a:p>
          <a:p>
            <a:r>
              <a:rPr lang="en-US" sz="2000" dirty="0"/>
              <a:t>Select Allow the connection in the next window and hit Next</a:t>
            </a:r>
          </a:p>
          <a:p>
            <a:r>
              <a:rPr lang="en-US" sz="2000" dirty="0"/>
              <a:t>Select the network type and click Next</a:t>
            </a:r>
          </a:p>
          <a:p>
            <a:r>
              <a:rPr lang="en-US" sz="2000" dirty="0"/>
              <a:t>Name the rule something meaningful and click Finish</a:t>
            </a:r>
            <a:endParaRPr lang="fi-FI" sz="2000" dirty="0"/>
          </a:p>
          <a:p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01317-626A-4DA0-AE4C-EB8F84392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14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EAA0-FD4C-4FCD-BDAC-92F950A708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07-05-2019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75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26AE9-A7A8-6D4C-ADA1-C5736822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18" y="1765712"/>
            <a:ext cx="8167254" cy="41682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982E6-E181-9841-8F04-BF0A20E7FDDF}"/>
              </a:ext>
            </a:extLst>
          </p:cNvPr>
          <p:cNvSpPr/>
          <p:nvPr/>
        </p:nvSpPr>
        <p:spPr>
          <a:xfrm>
            <a:off x="1558553" y="2907222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Object of Interest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5307B-3706-A140-9BB2-471910372065}"/>
              </a:ext>
            </a:extLst>
          </p:cNvPr>
          <p:cNvSpPr/>
          <p:nvPr/>
        </p:nvSpPr>
        <p:spPr>
          <a:xfrm>
            <a:off x="1861374" y="3922533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B79A3-A5E7-D84C-8FF3-740C21A67F8A}"/>
              </a:ext>
            </a:extLst>
          </p:cNvPr>
          <p:cNvSpPr/>
          <p:nvPr/>
        </p:nvSpPr>
        <p:spPr>
          <a:xfrm>
            <a:off x="6240998" y="3287914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</a:t>
            </a:r>
            <a:br>
              <a:rPr lang="en-GB" sz="1350" dirty="0">
                <a:solidFill>
                  <a:srgbClr val="FF0000"/>
                </a:solidFill>
              </a:rPr>
            </a:br>
            <a:r>
              <a:rPr lang="en-GB" sz="135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F36D9-39A7-A947-B0B4-1C2EF25F5E15}"/>
              </a:ext>
            </a:extLst>
          </p:cNvPr>
          <p:cNvSpPr/>
          <p:nvPr/>
        </p:nvSpPr>
        <p:spPr>
          <a:xfrm>
            <a:off x="7220713" y="4975181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Response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155ECE-FC96-4E50-AA9D-B89F14E6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O-MI/O-DF Sandbox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64273-0E7B-4818-84B8-DA70947050B8}"/>
              </a:ext>
            </a:extLst>
          </p:cNvPr>
          <p:cNvSpPr/>
          <p:nvPr/>
        </p:nvSpPr>
        <p:spPr>
          <a:xfrm>
            <a:off x="1558553" y="5001047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Parameters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DD2538-BA7F-4BCA-BC15-6AF7C0E18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15</a:t>
            </a:fld>
            <a:endParaRPr lang="fi-FI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DC83A1-8201-400E-9A45-00440C9149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9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68A9B-29D7-4F44-B552-B10BC892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1386"/>
            <a:ext cx="7543800" cy="946264"/>
          </a:xfrm>
        </p:spPr>
        <p:txBody>
          <a:bodyPr>
            <a:normAutofit fontScale="90000"/>
          </a:bodyPr>
          <a:lstStyle/>
          <a:p>
            <a:r>
              <a:rPr lang="en-GB" dirty="0"/>
              <a:t>Steps to publish data with reference implementation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05D4DC-B62C-BF45-BF70-9E1B32406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567438"/>
            <a:ext cx="7543801" cy="4023360"/>
          </a:xfrm>
        </p:spPr>
        <p:txBody>
          <a:bodyPr>
            <a:normAutofit/>
          </a:bodyPr>
          <a:lstStyle/>
          <a:p>
            <a:r>
              <a:rPr lang="en-GB" dirty="0"/>
              <a:t>Step 1: </a:t>
            </a:r>
            <a:r>
              <a:rPr lang="en" dirty="0"/>
              <a:t>Deploy </a:t>
            </a:r>
            <a:r>
              <a:rPr lang="en-US" dirty="0"/>
              <a:t>r</a:t>
            </a:r>
            <a:r>
              <a:rPr lang="en" dirty="0"/>
              <a:t>eference implementation</a:t>
            </a:r>
          </a:p>
          <a:p>
            <a:r>
              <a:rPr lang="en-GB" dirty="0"/>
              <a:t>Step 2: </a:t>
            </a:r>
            <a:r>
              <a:rPr lang="en" dirty="0"/>
              <a:t>Develop </a:t>
            </a:r>
            <a:r>
              <a:rPr lang="en-US" dirty="0"/>
              <a:t>w</a:t>
            </a:r>
            <a:r>
              <a:rPr lang="en" dirty="0"/>
              <a:t>rapper for </a:t>
            </a:r>
            <a:r>
              <a:rPr lang="en-US" dirty="0"/>
              <a:t>getting and</a:t>
            </a:r>
            <a:r>
              <a:rPr lang="en" dirty="0"/>
              <a:t> publishing data </a:t>
            </a:r>
          </a:p>
          <a:p>
            <a:r>
              <a:rPr lang="en" dirty="0"/>
              <a:t>Step 3: Send O-MI write request to create or update data periodically using wrapper</a:t>
            </a:r>
          </a:p>
          <a:p>
            <a:r>
              <a:rPr lang="en" dirty="0"/>
              <a:t>Step 4: Use Web Client to test other O-MI/O-DF </a:t>
            </a:r>
            <a:r>
              <a:rPr lang="fi-FI" dirty="0" err="1"/>
              <a:t>functionality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, </a:t>
            </a:r>
            <a:r>
              <a:rPr lang="fi-FI" dirty="0" err="1"/>
              <a:t>subscription</a:t>
            </a:r>
            <a:r>
              <a:rPr lang="fi-FI" dirty="0"/>
              <a:t>, </a:t>
            </a:r>
            <a:r>
              <a:rPr lang="fi-FI" dirty="0" err="1"/>
              <a:t>delete</a:t>
            </a:r>
            <a:r>
              <a:rPr lang="fi-FI" dirty="0"/>
              <a:t> etc.</a:t>
            </a:r>
          </a:p>
          <a:p>
            <a:endParaRPr lang="en" dirty="0"/>
          </a:p>
          <a:p>
            <a:pPr marL="0" indent="0">
              <a:buNone/>
            </a:pPr>
            <a:r>
              <a:rPr lang="en" dirty="0"/>
              <a:t>Note: </a:t>
            </a:r>
            <a:r>
              <a:rPr lang="en" u="sng" dirty="0"/>
              <a:t>Other system can also read/subscribe published data by sending read/subscription request. </a:t>
            </a:r>
          </a:p>
          <a:p>
            <a:endParaRPr lang="en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A3883-AE2E-4BE2-BB1E-43E661281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16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3BAC-4133-47F2-BBF6-D32654223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24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Smart Home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C783F-49C5-2C4F-828F-484A04657738}"/>
              </a:ext>
            </a:extLst>
          </p:cNvPr>
          <p:cNvGrpSpPr/>
          <p:nvPr/>
        </p:nvGrpSpPr>
        <p:grpSpPr>
          <a:xfrm>
            <a:off x="3629969" y="2094063"/>
            <a:ext cx="2014538" cy="2621752"/>
            <a:chOff x="3228975" y="2755770"/>
            <a:chExt cx="2686050" cy="372163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1134D2-0BA1-FD4A-B4DE-963C7D596090}"/>
                </a:ext>
              </a:extLst>
            </p:cNvPr>
            <p:cNvGrpSpPr/>
            <p:nvPr/>
          </p:nvGrpSpPr>
          <p:grpSpPr>
            <a:xfrm>
              <a:off x="3228975" y="2755770"/>
              <a:ext cx="2686050" cy="3721632"/>
              <a:chOff x="3181350" y="2819400"/>
              <a:chExt cx="2781300" cy="404062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7A3C373E-B64D-E648-8D63-7F7D98940B52}"/>
                  </a:ext>
                </a:extLst>
              </p:cNvPr>
              <p:cNvSpPr/>
              <p:nvPr/>
            </p:nvSpPr>
            <p:spPr>
              <a:xfrm>
                <a:off x="3181350" y="2819400"/>
                <a:ext cx="2781300" cy="40406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93CC1F-472F-7143-8637-15AD7232A462}"/>
                  </a:ext>
                </a:extLst>
              </p:cNvPr>
              <p:cNvSpPr/>
              <p:nvPr/>
            </p:nvSpPr>
            <p:spPr>
              <a:xfrm>
                <a:off x="3413908" y="2919188"/>
                <a:ext cx="2397672" cy="248113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2BD8140-0942-534F-94F7-617B083880FB}"/>
                  </a:ext>
                </a:extLst>
              </p:cNvPr>
              <p:cNvSpPr/>
              <p:nvPr/>
            </p:nvSpPr>
            <p:spPr>
              <a:xfrm>
                <a:off x="3647036" y="6054396"/>
                <a:ext cx="1919031" cy="65053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350" dirty="0"/>
                  <a:t>O-MI/O-DF Web Client</a:t>
                </a:r>
              </a:p>
            </p:txBody>
          </p:sp>
        </p:grp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A8E3E1B3-F24A-E146-8650-AEC3B5E2CFF8}"/>
                </a:ext>
              </a:extLst>
            </p:cNvPr>
            <p:cNvSpPr/>
            <p:nvPr/>
          </p:nvSpPr>
          <p:spPr>
            <a:xfrm rot="5400000">
              <a:off x="4258454" y="5181564"/>
              <a:ext cx="599180" cy="49044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E7E597-DA0B-CA42-BFCB-249D85FC0633}"/>
              </a:ext>
            </a:extLst>
          </p:cNvPr>
          <p:cNvSpPr/>
          <p:nvPr/>
        </p:nvSpPr>
        <p:spPr>
          <a:xfrm rot="16200000">
            <a:off x="1551206" y="3137037"/>
            <a:ext cx="1953668" cy="389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Wrapper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9192E8-E534-1740-ACF8-11C11B46D0E5}"/>
              </a:ext>
            </a:extLst>
          </p:cNvPr>
          <p:cNvCxnSpPr/>
          <p:nvPr/>
        </p:nvCxnSpPr>
        <p:spPr>
          <a:xfrm>
            <a:off x="3123223" y="211358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6C267-0DA6-6240-91E4-6F3619CE727D}"/>
              </a:ext>
            </a:extLst>
          </p:cNvPr>
          <p:cNvCxnSpPr/>
          <p:nvPr/>
        </p:nvCxnSpPr>
        <p:spPr>
          <a:xfrm>
            <a:off x="6100206" y="223550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653CBE-DDD4-3F40-8C36-357DDCD1DE21}"/>
              </a:ext>
            </a:extLst>
          </p:cNvPr>
          <p:cNvSpPr/>
          <p:nvPr/>
        </p:nvSpPr>
        <p:spPr>
          <a:xfrm>
            <a:off x="1219595" y="4601515"/>
            <a:ext cx="1779729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 Publisher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5004EB-2F0F-264E-805B-62DC2B8B42D7}"/>
              </a:ext>
            </a:extLst>
          </p:cNvPr>
          <p:cNvSpPr/>
          <p:nvPr/>
        </p:nvSpPr>
        <p:spPr>
          <a:xfrm>
            <a:off x="3466326" y="4824388"/>
            <a:ext cx="2384266" cy="5486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O-MI/O-DF Reference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DAD638D-F036-FE4E-B178-C5C7753FB97D}"/>
              </a:ext>
            </a:extLst>
          </p:cNvPr>
          <p:cNvSpPr/>
          <p:nvPr/>
        </p:nvSpPr>
        <p:spPr>
          <a:xfrm>
            <a:off x="6620721" y="5076933"/>
            <a:ext cx="1797055" cy="2961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Data Analytics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C539E-352C-8B4B-A7F8-6687842F5B84}"/>
              </a:ext>
            </a:extLst>
          </p:cNvPr>
          <p:cNvSpPr/>
          <p:nvPr/>
        </p:nvSpPr>
        <p:spPr>
          <a:xfrm>
            <a:off x="3932295" y="2768852"/>
            <a:ext cx="1452328" cy="385749"/>
          </a:xfrm>
          <a:prstGeom prst="rect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Agent Manager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67B992-C51F-C149-9FEA-4D089C9E12E3}"/>
              </a:ext>
            </a:extLst>
          </p:cNvPr>
          <p:cNvSpPr/>
          <p:nvPr/>
        </p:nvSpPr>
        <p:spPr>
          <a:xfrm>
            <a:off x="4030792" y="3327625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DF3E2C-7E41-B444-BF78-5C6E3F798DCE}"/>
              </a:ext>
            </a:extLst>
          </p:cNvPr>
          <p:cNvSpPr/>
          <p:nvPr/>
        </p:nvSpPr>
        <p:spPr>
          <a:xfrm>
            <a:off x="3951438" y="2317379"/>
            <a:ext cx="1371600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bg1"/>
                </a:solidFill>
              </a:rPr>
              <a:t>O-MI/O-DF Node Server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0BC4F-3635-3B44-8BB4-D2DCFC9C2FE4}"/>
              </a:ext>
            </a:extLst>
          </p:cNvPr>
          <p:cNvSpPr/>
          <p:nvPr/>
        </p:nvSpPr>
        <p:spPr>
          <a:xfrm>
            <a:off x="4831024" y="3333529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11B1A1-A86F-BB47-9181-4BD46F769A7B}"/>
              </a:ext>
            </a:extLst>
          </p:cNvPr>
          <p:cNvCxnSpPr/>
          <p:nvPr/>
        </p:nvCxnSpPr>
        <p:spPr>
          <a:xfrm flipV="1">
            <a:off x="423081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D773A-31F2-A145-B44A-E770A04CB7E5}"/>
              </a:ext>
            </a:extLst>
          </p:cNvPr>
          <p:cNvCxnSpPr/>
          <p:nvPr/>
        </p:nvCxnSpPr>
        <p:spPr>
          <a:xfrm flipV="1">
            <a:off x="507150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7917A602-849F-5043-A618-FFBAD7E6F7A5}"/>
              </a:ext>
            </a:extLst>
          </p:cNvPr>
          <p:cNvSpPr/>
          <p:nvPr/>
        </p:nvSpPr>
        <p:spPr>
          <a:xfrm>
            <a:off x="2770591" y="3314565"/>
            <a:ext cx="859378" cy="1809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313BCF-FB05-A749-9A62-9EE4319B832E}"/>
              </a:ext>
            </a:extLst>
          </p:cNvPr>
          <p:cNvSpPr/>
          <p:nvPr/>
        </p:nvSpPr>
        <p:spPr>
          <a:xfrm>
            <a:off x="2694173" y="2685297"/>
            <a:ext cx="922869" cy="61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Write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95B22181-EF1B-0949-B276-678EED04402B}"/>
              </a:ext>
            </a:extLst>
          </p:cNvPr>
          <p:cNvSpPr/>
          <p:nvPr/>
        </p:nvSpPr>
        <p:spPr>
          <a:xfrm>
            <a:off x="5700157" y="3467436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F58463E3-6FE0-C14A-A59C-926FE52986FE}"/>
              </a:ext>
            </a:extLst>
          </p:cNvPr>
          <p:cNvSpPr/>
          <p:nvPr/>
        </p:nvSpPr>
        <p:spPr>
          <a:xfrm rot="10800000">
            <a:off x="5686536" y="3162548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FEBAA04-6CDC-5249-B528-CF0EA2F67DA8}"/>
              </a:ext>
            </a:extLst>
          </p:cNvPr>
          <p:cNvSpPr/>
          <p:nvPr/>
        </p:nvSpPr>
        <p:spPr>
          <a:xfrm>
            <a:off x="5597928" y="2549603"/>
            <a:ext cx="1154873" cy="5764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Subscription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AAFF4-8737-0745-A95A-ADDA18D232A5}"/>
              </a:ext>
            </a:extLst>
          </p:cNvPr>
          <p:cNvSpPr/>
          <p:nvPr/>
        </p:nvSpPr>
        <p:spPr>
          <a:xfrm>
            <a:off x="5651480" y="3695511"/>
            <a:ext cx="934833" cy="3738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5BE591C7-17CE-3A41-8CB1-14D8F25A0EA1}"/>
              </a:ext>
            </a:extLst>
          </p:cNvPr>
          <p:cNvSpPr/>
          <p:nvPr/>
        </p:nvSpPr>
        <p:spPr>
          <a:xfrm>
            <a:off x="1906868" y="2979229"/>
            <a:ext cx="409470" cy="71545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45033D-AD9D-2044-9F99-2110ABEF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1" y="2857386"/>
            <a:ext cx="905423" cy="9629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143C53-5667-B04E-BBEB-086D5C89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34" y="3873832"/>
            <a:ext cx="1367939" cy="1108031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8F81959-0914-BE48-A33E-BE6CA3921622}"/>
              </a:ext>
            </a:extLst>
          </p:cNvPr>
          <p:cNvSpPr/>
          <p:nvPr/>
        </p:nvSpPr>
        <p:spPr>
          <a:xfrm>
            <a:off x="6492627" y="3296743"/>
            <a:ext cx="1969771" cy="5097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Monitoring Unit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664E4-1A2E-4996-9E5E-D5F1CC79E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864" y="2063776"/>
            <a:ext cx="1379107" cy="13652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0C09A-3628-414C-95A8-4CBEEC58EA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17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21EE8-82DA-4284-B41F-D4546AD4E5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45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Smart Home Scenario Description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85AE56-406B-8545-B7CC-7B71DD9A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51094"/>
            <a:ext cx="7543801" cy="4023360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Smart Home equipped with</a:t>
            </a:r>
          </a:p>
          <a:p>
            <a:pPr lvl="1"/>
            <a:r>
              <a:rPr lang="fi-FI" sz="1900" dirty="0"/>
              <a:t>Temperature and Humidity sensor (SHT-20 and 1-wire)</a:t>
            </a:r>
            <a:endParaRPr lang="en" sz="1900" dirty="0"/>
          </a:p>
          <a:p>
            <a:pPr lvl="1"/>
            <a:r>
              <a:rPr lang="en" sz="1900" dirty="0"/>
              <a:t>CO2 sensor (S-100)</a:t>
            </a:r>
          </a:p>
          <a:p>
            <a:r>
              <a:rPr lang="en-US" dirty="0"/>
              <a:t>Wrapper to </a:t>
            </a:r>
            <a:r>
              <a:rPr lang="en" dirty="0"/>
              <a:t>publish smart home data to </a:t>
            </a:r>
            <a:r>
              <a:rPr lang="en-US" dirty="0"/>
              <a:t>O-MI node</a:t>
            </a:r>
            <a:endParaRPr lang="en" dirty="0"/>
          </a:p>
          <a:p>
            <a:pPr lvl="1"/>
            <a:r>
              <a:rPr lang="en-US" dirty="0"/>
              <a:t>Read sensor value</a:t>
            </a:r>
          </a:p>
          <a:p>
            <a:pPr lvl="1"/>
            <a:r>
              <a:rPr lang="en-US" dirty="0"/>
              <a:t>Translate it to O-DF</a:t>
            </a:r>
          </a:p>
          <a:p>
            <a:pPr lvl="1"/>
            <a:r>
              <a:rPr lang="en-US" dirty="0"/>
              <a:t>Put it in O-MI Write request</a:t>
            </a:r>
          </a:p>
          <a:p>
            <a:pPr lvl="1"/>
            <a:r>
              <a:rPr lang="en-US" dirty="0"/>
              <a:t>Send with HTTP POST request</a:t>
            </a:r>
            <a:endParaRPr lang="en" dirty="0"/>
          </a:p>
          <a:p>
            <a:r>
              <a:rPr lang="en" u="sng" dirty="0"/>
              <a:t>Developer</a:t>
            </a:r>
            <a:r>
              <a:rPr lang="en" dirty="0"/>
              <a:t> </a:t>
            </a:r>
            <a:r>
              <a:rPr lang="en-US" dirty="0"/>
              <a:t>can </a:t>
            </a:r>
            <a:r>
              <a:rPr lang="en" dirty="0"/>
              <a:t>test the system using web-client</a:t>
            </a:r>
          </a:p>
          <a:p>
            <a:r>
              <a:rPr lang="en" u="sng" dirty="0"/>
              <a:t>Data consumer</a:t>
            </a:r>
            <a:r>
              <a:rPr lang="en" dirty="0"/>
              <a:t> (Monitoring unit) </a:t>
            </a:r>
            <a:r>
              <a:rPr lang="en-US" dirty="0"/>
              <a:t>might </a:t>
            </a:r>
            <a:r>
              <a:rPr lang="en" dirty="0"/>
              <a:t>be int</a:t>
            </a:r>
            <a:r>
              <a:rPr lang="fi-FI" dirty="0"/>
              <a:t>e</a:t>
            </a:r>
            <a:r>
              <a:rPr lang="en" dirty="0"/>
              <a:t>rested </a:t>
            </a:r>
            <a:r>
              <a:rPr lang="en-US" dirty="0"/>
              <a:t>in </a:t>
            </a:r>
            <a:r>
              <a:rPr lang="en" dirty="0"/>
              <a:t>these sensor values for </a:t>
            </a:r>
            <a:r>
              <a:rPr lang="en-US" dirty="0"/>
              <a:t>analyzing the required object values</a:t>
            </a:r>
            <a:r>
              <a:rPr lang="en" dirty="0"/>
              <a:t>. </a:t>
            </a:r>
            <a:r>
              <a:rPr lang="en-US" dirty="0"/>
              <a:t>It</a:t>
            </a:r>
            <a:r>
              <a:rPr lang="en" dirty="0"/>
              <a:t> can subscribe </a:t>
            </a:r>
            <a:r>
              <a:rPr lang="en-US" dirty="0"/>
              <a:t>to</a:t>
            </a:r>
            <a:r>
              <a:rPr lang="en" dirty="0"/>
              <a:t> the object</a:t>
            </a:r>
            <a:r>
              <a:rPr lang="en-US" dirty="0"/>
              <a:t>s</a:t>
            </a:r>
            <a:r>
              <a:rPr lang="en" dirty="0"/>
              <a:t> of interest</a:t>
            </a:r>
          </a:p>
          <a:p>
            <a:pPr lvl="1"/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0E6AB-DDAC-47B7-B6CC-CA642F4BD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18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FAA6E-0B21-4E35-B455-CDF25F188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EA18-9A07-4E47-95DE-3F42BC7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Hardware and Sensors Provided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2F79-D000-44DF-87A0-CC1B10F7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9974"/>
            <a:ext cx="7543801" cy="4023360"/>
          </a:xfrm>
        </p:spPr>
        <p:txBody>
          <a:bodyPr/>
          <a:lstStyle/>
          <a:p>
            <a:r>
              <a:rPr lang="fi-FI" dirty="0"/>
              <a:t>Raspberry Pi boards (Model 1 and 3)</a:t>
            </a:r>
          </a:p>
          <a:p>
            <a:r>
              <a:rPr lang="fi-FI" dirty="0"/>
              <a:t>ESP8266 WiFi development modules</a:t>
            </a:r>
          </a:p>
          <a:p>
            <a:r>
              <a:rPr lang="fi-FI" dirty="0"/>
              <a:t>SHT20 Temperature and humidity sensor</a:t>
            </a:r>
          </a:p>
          <a:p>
            <a:r>
              <a:rPr lang="fi-FI" dirty="0"/>
              <a:t>S-100 CO2 sensor</a:t>
            </a:r>
          </a:p>
          <a:p>
            <a:r>
              <a:rPr lang="fi-FI" dirty="0"/>
              <a:t>1-Wire temperature and humidity sensor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01317-626A-4DA0-AE4C-EB8F84392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19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EAA0-FD4C-4FCD-BDAC-92F950A708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2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Open Messaging Standards (O-MI and O-DF)</a:t>
            </a:r>
          </a:p>
          <a:p>
            <a:r>
              <a:rPr lang="en-US" dirty="0"/>
              <a:t>O-MI/O-DF Reference Implementation</a:t>
            </a:r>
          </a:p>
          <a:p>
            <a:r>
              <a:rPr lang="en-US" dirty="0"/>
              <a:t>How to run O-MI node </a:t>
            </a:r>
          </a:p>
          <a:p>
            <a:r>
              <a:rPr lang="en-US" dirty="0"/>
              <a:t>Live demos</a:t>
            </a:r>
          </a:p>
          <a:p>
            <a:r>
              <a:rPr lang="en-US" dirty="0"/>
              <a:t>(Scripts and Slides are available at: </a:t>
            </a:r>
            <a:r>
              <a:rPr lang="en-US" dirty="0">
                <a:hlinkClick r:id="rId2"/>
              </a:rPr>
              <a:t>https://github.com/AaltoAsia/Dublin-workshop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E0912-83C3-4621-B08F-EB7AF8DC1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111E6-773E-42A7-8293-70E495E73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968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Raspberry Pi (RPi)</a:t>
            </a:r>
            <a:endParaRPr lang="en-US" sz="32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548CD-078A-4C16-8394-ED8D0173A5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1D621-A8BA-4711-B555-B236F5362F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1575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F74F-6DDE-444E-9E34-DCE78D2A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1-Wire Sensor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925B3-A351-4574-A3F2-997481FC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14264"/>
            <a:ext cx="7543801" cy="4023360"/>
          </a:xfrm>
        </p:spPr>
        <p:txBody>
          <a:bodyPr>
            <a:norm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i-FI" dirty="0"/>
              <a:t>sudo raspi-config -&gt; Interfacing options</a:t>
            </a:r>
          </a:p>
          <a:p>
            <a:pPr marL="498348" lvl="1" indent="-342900"/>
            <a:r>
              <a:rPr lang="fi-FI" dirty="0"/>
              <a:t>enable 1-wire</a:t>
            </a:r>
          </a:p>
          <a:p>
            <a:pPr marL="498348" lvl="1" indent="-342900"/>
            <a:r>
              <a:rPr lang="fi-FI" dirty="0"/>
              <a:t>enable i2c protocol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Add ”i2c-bcm2708” and ”i2c-dev” modules (on separate lines) in /etc/modules</a:t>
            </a:r>
          </a:p>
          <a:p>
            <a:pPr marL="498348" lvl="1" indent="-342900"/>
            <a:r>
              <a:rPr lang="fi-FI" dirty="0"/>
              <a:t>sudo nano /etc/modules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sudo reboot</a:t>
            </a:r>
          </a:p>
          <a:p>
            <a:pPr marL="285750" indent="-285750">
              <a:buFont typeface="+mj-lt"/>
              <a:buAutoNum type="arabicPeriod"/>
            </a:pPr>
            <a:r>
              <a:rPr lang="en" dirty="0"/>
              <a:t>Verify that i2c </a:t>
            </a:r>
            <a:r>
              <a:rPr lang="en-US" dirty="0"/>
              <a:t>bus is enabled</a:t>
            </a:r>
          </a:p>
          <a:p>
            <a:pPr marL="498348" lvl="1" indent="-342900"/>
            <a:r>
              <a:rPr lang="fi-FI" dirty="0"/>
              <a:t>sudo i2cdetect –y 1</a:t>
            </a:r>
          </a:p>
          <a:p>
            <a:pPr marL="498348" lvl="1" indent="-342900"/>
            <a:r>
              <a:rPr lang="fi-FI" dirty="0"/>
              <a:t>You should get a table as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822F8-51C6-4E60-A085-2980D716A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21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40E18-ABB2-49AA-A18D-F19005134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46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C4CC-A4A4-46A9-B3C3-E41F62D9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41272"/>
            <a:ext cx="7543800" cy="946264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AAB1-5D80-47A4-9D33-489CF7477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399964"/>
            <a:ext cx="7543801" cy="485224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dirty="0"/>
              <a:t>Firstly install some neccesary and useful packages</a:t>
            </a:r>
          </a:p>
          <a:p>
            <a:pPr marL="498348" lvl="1" indent="-342900"/>
            <a:r>
              <a:rPr lang="fi-FI" sz="1800" dirty="0"/>
              <a:t>sudo apt-get update</a:t>
            </a:r>
          </a:p>
          <a:p>
            <a:pPr marL="498348" lvl="1" indent="-342900"/>
            <a:r>
              <a:rPr lang="fi-FI" sz="1800" dirty="0"/>
              <a:t>sudo apt-get install automake autoconf autotools-dev gcc-4.7 libavahi-client-dev libtool libusb-dev libusb-1.0-0-dev libfuse-dev swig python2.7-dev i2c-tools</a:t>
            </a:r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en" dirty="0"/>
              <a:t>Download the latest version of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cd /usr/src 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wget -O owfs-latest.tgz </a:t>
            </a:r>
            <a:r>
              <a:rPr lang="fi-FI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http://sourceforge.net/projects/owfs/files/latest/download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Unpack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en" sz="1800" dirty="0"/>
              <a:t>sudo tar xzvf </a:t>
            </a:r>
            <a:r>
              <a:rPr lang="en-US" sz="1800" dirty="0"/>
              <a:t>owfs-3.0p0</a:t>
            </a:r>
            <a:r>
              <a:rPr lang="en" sz="1800" dirty="0"/>
              <a:t>.tgz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Go to the directory and configure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./configure</a:t>
            </a:r>
            <a:endParaRPr lang="en-US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endParaRPr lang="fi-FI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2C222-58F0-408F-ADC6-C9449CD6A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22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9F236-44AB-43BF-8823-52DCC58BC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32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30774"/>
            <a:ext cx="7543801" cy="4023360"/>
          </a:xfrm>
        </p:spPr>
        <p:txBody>
          <a:bodyPr>
            <a:normAutofit/>
          </a:bodyPr>
          <a:lstStyle/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Compile OWFS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(sudo make -j 4, if RPi-3)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install </a:t>
            </a:r>
            <a:endParaRPr lang="fi-FI" dirty="0"/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Create mountpoint for 1-wire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mkdir /mnt/1wire</a:t>
            </a:r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en" dirty="0"/>
              <a:t>To access the 1-wire without root privileges:</a:t>
            </a:r>
            <a:endParaRPr lang="fi-FI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s-ES" sz="1800" dirty="0"/>
              <a:t>sudo nano /</a:t>
            </a:r>
            <a:r>
              <a:rPr lang="es-ES" sz="1800" dirty="0" err="1"/>
              <a:t>etc</a:t>
            </a:r>
            <a:r>
              <a:rPr lang="es-ES" sz="1800" dirty="0"/>
              <a:t>/</a:t>
            </a:r>
            <a:r>
              <a:rPr lang="es-ES" sz="1800" dirty="0" err="1"/>
              <a:t>fuse.conf</a:t>
            </a:r>
            <a:endParaRPr lang="es-ES" sz="1800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n" sz="1800" dirty="0"/>
              <a:t>Change #user_allow_other to user_allow_other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23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76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30774"/>
            <a:ext cx="7543166" cy="4464912"/>
          </a:xfrm>
        </p:spPr>
        <p:txBody>
          <a:bodyPr>
            <a:normAutofit fontScale="85000" lnSpcReduction="20000"/>
          </a:bodyPr>
          <a:lstStyle/>
          <a:p>
            <a:r>
              <a:rPr lang="fi-FI" dirty="0"/>
              <a:t>Connect to our WiFi </a:t>
            </a:r>
            <a:r>
              <a:rPr lang="en-US" dirty="0"/>
              <a:t>“</a:t>
            </a:r>
            <a:r>
              <a:rPr lang="fi-FI" dirty="0"/>
              <a:t>TP-LINK_C5E618”</a:t>
            </a:r>
          </a:p>
          <a:p>
            <a:r>
              <a:rPr lang="fi-FI" dirty="0"/>
              <a:t>For Windows:</a:t>
            </a:r>
          </a:p>
          <a:p>
            <a:pPr lvl="1"/>
            <a:r>
              <a:rPr lang="fi-FI" dirty="0"/>
              <a:t>Use putty (</a:t>
            </a:r>
            <a:r>
              <a:rPr lang="en-US" dirty="0">
                <a:hlinkClick r:id="rId2"/>
              </a:rPr>
              <a:t>https://www.putty.org/</a:t>
            </a:r>
            <a:r>
              <a:rPr lang="fi-FI" dirty="0"/>
              <a:t>)</a:t>
            </a:r>
          </a:p>
          <a:p>
            <a:r>
              <a:rPr lang="fi-FI" dirty="0"/>
              <a:t>For MAC: Open </a:t>
            </a:r>
            <a:r>
              <a:rPr lang="fi-FI" dirty="0" err="1"/>
              <a:t>terminal</a:t>
            </a:r>
            <a:endParaRPr lang="fi-FI" dirty="0"/>
          </a:p>
          <a:p>
            <a:r>
              <a:rPr lang="fi-FI" dirty="0"/>
              <a:t>Connect to RPi:</a:t>
            </a:r>
          </a:p>
          <a:p>
            <a:pPr lvl="1"/>
            <a:r>
              <a:rPr lang="fi-FI" dirty="0"/>
              <a:t>ssh pi@ipAddress</a:t>
            </a:r>
          </a:p>
          <a:p>
            <a:r>
              <a:rPr lang="fi-FI" dirty="0"/>
              <a:t>ssh (to RPi-3)</a:t>
            </a:r>
          </a:p>
          <a:p>
            <a:pPr lvl="1"/>
            <a:r>
              <a:rPr lang="fi-FI" dirty="0"/>
              <a:t>User: pi</a:t>
            </a:r>
          </a:p>
          <a:p>
            <a:pPr lvl="1"/>
            <a:r>
              <a:rPr lang="fi-FI" dirty="0"/>
              <a:t>Password</a:t>
            </a:r>
            <a:r>
              <a:rPr lang="en-US" dirty="0"/>
              <a:t>: Qwerty123</a:t>
            </a:r>
          </a:p>
          <a:p>
            <a:r>
              <a:rPr lang="fi-FI" dirty="0"/>
              <a:t>ssh (to RPi-1)</a:t>
            </a:r>
          </a:p>
          <a:p>
            <a:pPr lvl="1"/>
            <a:r>
              <a:rPr lang="fi-FI" dirty="0"/>
              <a:t>User: pi</a:t>
            </a:r>
          </a:p>
          <a:p>
            <a:pPr lvl="1"/>
            <a:r>
              <a:rPr lang="fi-FI" dirty="0"/>
              <a:t>Password</a:t>
            </a:r>
            <a:r>
              <a:rPr lang="en-US" dirty="0"/>
              <a:t>: raspberry</a:t>
            </a:r>
          </a:p>
          <a:p>
            <a:pPr marL="388620" indent="-342900"/>
            <a:r>
              <a:rPr lang="fi-FI" dirty="0" err="1"/>
              <a:t>Download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provided</a:t>
            </a:r>
            <a:r>
              <a:rPr lang="fi-FI" dirty="0"/>
              <a:t> </a:t>
            </a:r>
            <a:r>
              <a:rPr lang="fi-FI" dirty="0" err="1"/>
              <a:t>scripts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en-US" dirty="0">
                <a:hlinkClick r:id="rId3"/>
              </a:rPr>
              <a:t>https://github.com/AaltoAsia/Dublin-workshop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Connecting</a:t>
            </a:r>
            <a:r>
              <a:rPr lang="fi-FI" dirty="0"/>
              <a:t> to Raspberry Pi with SSH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24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Dublin Workshop: 01-05-2019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345D3A-FE21-4864-9916-7555410657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62141" y="1884893"/>
          <a:ext cx="370398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0702">
                  <a:extLst>
                    <a:ext uri="{9D8B030D-6E8A-4147-A177-3AD203B41FA5}">
                      <a16:colId xmlns:a16="http://schemas.microsoft.com/office/drawing/2014/main" val="1147328110"/>
                    </a:ext>
                  </a:extLst>
                </a:gridCol>
                <a:gridCol w="2403282">
                  <a:extLst>
                    <a:ext uri="{9D8B030D-6E8A-4147-A177-3AD203B41FA5}">
                      <a16:colId xmlns:a16="http://schemas.microsoft.com/office/drawing/2014/main" val="279091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RPi</a:t>
                      </a:r>
                      <a:r>
                        <a:rPr lang="en-US" sz="1600" b="1" dirty="0"/>
                        <a:t> ID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IP address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05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192.168.1.10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52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60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6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3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2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79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109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 (Start from here with </a:t>
            </a:r>
            <a:r>
              <a:rPr lang="en-US" dirty="0" err="1"/>
              <a:t>RPi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6108"/>
            <a:ext cx="7543801" cy="4731172"/>
          </a:xfrm>
        </p:spPr>
        <p:txBody>
          <a:bodyPr>
            <a:normAutofit lnSpcReduction="10000"/>
          </a:bodyPr>
          <a:lstStyle/>
          <a:p>
            <a:pPr marL="346075" indent="-346075">
              <a:buFont typeface="+mj-lt"/>
              <a:buAutoNum type="arabicPeriod"/>
            </a:pPr>
            <a:r>
              <a:rPr lang="fi-FI" sz="2400" dirty="0"/>
              <a:t>Start OWFS</a:t>
            </a:r>
          </a:p>
          <a:p>
            <a:pPr marL="685800" lvl="1" indent="-346075"/>
            <a:r>
              <a:rPr lang="fi-FI" sz="1800" dirty="0"/>
              <a:t>sudo /opt/owfs/bin/owfs -u /dev/ttyUSB0 --allow_other /mnt/1wire/</a:t>
            </a:r>
          </a:p>
          <a:p>
            <a:pPr marL="346075" indent="-346075">
              <a:buFont typeface="+mj-lt"/>
              <a:buAutoNum type="arabicPeriod"/>
            </a:pPr>
            <a:r>
              <a:rPr lang="fi-FI" sz="2400" dirty="0"/>
              <a:t>Check the contents of 1-wire</a:t>
            </a:r>
          </a:p>
          <a:p>
            <a:pPr marL="685800" lvl="1" indent="-346075"/>
            <a:r>
              <a:rPr lang="fi-FI" sz="1800" dirty="0"/>
              <a:t>ls /mnt/1wire/</a:t>
            </a:r>
          </a:p>
          <a:p>
            <a:pPr marL="685800" lvl="1" indent="0">
              <a:buNone/>
            </a:pPr>
            <a:r>
              <a:rPr lang="fi-FI" sz="1800" dirty="0"/>
              <a:t>(You will find the directory starting with 26. which contains the sensors data (or 2 directories with 26. if using two 1-wire sensors in chain))</a:t>
            </a:r>
          </a:p>
          <a:p>
            <a:pPr marL="320675" indent="-320675">
              <a:buFont typeface="+mj-lt"/>
              <a:buAutoNum type="arabicPeriod"/>
            </a:pPr>
            <a:r>
              <a:rPr lang="fi-FI" sz="2400" dirty="0"/>
              <a:t>Read the sensor values from the directory starting with ”26.”</a:t>
            </a:r>
          </a:p>
          <a:p>
            <a:pPr marL="685800" lvl="1" indent="-342900"/>
            <a:r>
              <a:rPr lang="en-US" sz="1800" dirty="0"/>
              <a:t>cat /</a:t>
            </a:r>
            <a:r>
              <a:rPr lang="en-US" sz="1800" dirty="0" err="1"/>
              <a:t>mnt</a:t>
            </a:r>
            <a:r>
              <a:rPr lang="en-US" sz="1800" dirty="0"/>
              <a:t>/1wire/</a:t>
            </a:r>
            <a:r>
              <a:rPr lang="en-US" sz="1800" dirty="0">
                <a:solidFill>
                  <a:srgbClr val="FF0000"/>
                </a:solidFill>
              </a:rPr>
              <a:t>&lt;26…&gt;</a:t>
            </a:r>
            <a:r>
              <a:rPr lang="en-US" sz="1800" dirty="0"/>
              <a:t>/temperature</a:t>
            </a:r>
          </a:p>
          <a:p>
            <a:pPr marL="685800" lvl="1" indent="-342900"/>
            <a:r>
              <a:rPr lang="en-US" sz="1800" dirty="0"/>
              <a:t>cat /</a:t>
            </a:r>
            <a:r>
              <a:rPr lang="en-US" sz="1800" dirty="0" err="1"/>
              <a:t>mnt</a:t>
            </a:r>
            <a:r>
              <a:rPr lang="en-US" sz="1800" dirty="0"/>
              <a:t>/1wire/</a:t>
            </a:r>
            <a:r>
              <a:rPr lang="en-US" sz="1800" dirty="0">
                <a:solidFill>
                  <a:srgbClr val="FF0000"/>
                </a:solidFill>
              </a:rPr>
              <a:t>&lt;26…&gt;</a:t>
            </a:r>
            <a:r>
              <a:rPr lang="en-US" sz="1800" dirty="0"/>
              <a:t>/humidity</a:t>
            </a:r>
            <a:endParaRPr lang="fi-FI" sz="1800" dirty="0"/>
          </a:p>
          <a:p>
            <a:pPr marL="346075" indent="-346075">
              <a:buFont typeface="+mj-lt"/>
              <a:buAutoNum type="arabicPeriod"/>
            </a:pPr>
            <a:r>
              <a:rPr lang="en-US" sz="2400" dirty="0"/>
              <a:t>Download the scripts on Raspberry Pi and go to the cloned directory: </a:t>
            </a:r>
          </a:p>
          <a:p>
            <a:pPr marL="684403" lvl="2" indent="-346075"/>
            <a:r>
              <a:rPr lang="en-US" sz="1800" dirty="0"/>
              <a:t>git clone </a:t>
            </a:r>
            <a:r>
              <a:rPr lang="en-US" sz="1800" dirty="0">
                <a:hlinkClick r:id="rId2"/>
              </a:rPr>
              <a:t>https://github.com/AaltoAsia/Dublin-workshop.git</a:t>
            </a:r>
            <a:endParaRPr lang="en-US" sz="1800" dirty="0"/>
          </a:p>
          <a:p>
            <a:pPr marL="684403" lvl="2" indent="-346075"/>
            <a:r>
              <a:rPr lang="en-US" sz="1800" dirty="0"/>
              <a:t>cd Dublin-workshop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25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14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26230"/>
            <a:ext cx="7543801" cy="4731172"/>
          </a:xfrm>
        </p:spPr>
        <p:txBody>
          <a:bodyPr>
            <a:normAutofit/>
          </a:bodyPr>
          <a:lstStyle/>
          <a:p>
            <a:pPr marL="346075" indent="-346075"/>
            <a:r>
              <a:rPr lang="en-US" dirty="0"/>
              <a:t>‘omi-write.sh’ and ‘create-odf.sh’ scripts on GitHub is used to send 1-wire data to O-MI node </a:t>
            </a:r>
          </a:p>
          <a:p>
            <a:pPr marL="346075" indent="-346075"/>
            <a:r>
              <a:rPr lang="en-US" dirty="0"/>
              <a:t>In the “create-odf.sh” script:</a:t>
            </a:r>
          </a:p>
          <a:p>
            <a:pPr marL="685800" lvl="1" indent="-346075"/>
            <a:r>
              <a:rPr lang="en-US" sz="1800" dirty="0"/>
              <a:t>Type “</a:t>
            </a:r>
            <a:r>
              <a:rPr lang="en-US" sz="1800" dirty="0" err="1"/>
              <a:t>nano</a:t>
            </a:r>
            <a:r>
              <a:rPr lang="en-US" sz="1800" dirty="0"/>
              <a:t> create-odf.sh” to edit this script file</a:t>
            </a:r>
          </a:p>
          <a:p>
            <a:pPr marL="685800" lvl="1" indent="-346075"/>
            <a:r>
              <a:rPr lang="en-US" sz="1800" dirty="0"/>
              <a:t>Update the Object id to some unique name. Change the name ‘</a:t>
            </a:r>
            <a:r>
              <a:rPr lang="en-US" dirty="0" err="1"/>
              <a:t>OneWireSensor</a:t>
            </a:r>
            <a:r>
              <a:rPr lang="en-US" sz="1800" dirty="0"/>
              <a:t>’ (appeared in two places) to your own defined name. </a:t>
            </a:r>
          </a:p>
          <a:p>
            <a:pPr marL="685800" lvl="1" indent="-346075"/>
            <a:r>
              <a:rPr lang="en-US" sz="1800" dirty="0"/>
              <a:t>Update the 1-wire sensor id in the following line:</a:t>
            </a:r>
          </a:p>
          <a:p>
            <a:pPr marL="501523" lvl="1" indent="-346075"/>
            <a:endParaRPr lang="en-US" sz="1800" dirty="0"/>
          </a:p>
          <a:p>
            <a:pPr marL="501523" lvl="1" indent="-346075"/>
            <a:endParaRPr lang="en-US" sz="1800" dirty="0"/>
          </a:p>
          <a:p>
            <a:pPr marL="501523" lvl="1" indent="-346075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26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56B62-0A3D-49A8-9089-28D44B92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8" y="4010032"/>
            <a:ext cx="8277225" cy="247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7101AB-54FB-41F9-9891-85A92348B76E}"/>
              </a:ext>
            </a:extLst>
          </p:cNvPr>
          <p:cNvSpPr/>
          <p:nvPr/>
        </p:nvSpPr>
        <p:spPr>
          <a:xfrm>
            <a:off x="2037522" y="3886207"/>
            <a:ext cx="1003852" cy="47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EE9B1F-7B25-4A8D-95B1-2D43CEFAC5C4}"/>
              </a:ext>
            </a:extLst>
          </p:cNvPr>
          <p:cNvSpPr/>
          <p:nvPr/>
        </p:nvSpPr>
        <p:spPr>
          <a:xfrm>
            <a:off x="6553200" y="3895318"/>
            <a:ext cx="1003852" cy="47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BC792-8F8B-45DD-ACDD-AB05853F6132}"/>
              </a:ext>
            </a:extLst>
          </p:cNvPr>
          <p:cNvSpPr txBox="1"/>
          <p:nvPr/>
        </p:nvSpPr>
        <p:spPr>
          <a:xfrm>
            <a:off x="3497100" y="4506712"/>
            <a:ext cx="221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Place sensor id here starting with 26.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DC85F-4F5D-4C38-825D-402CB5BFA330}"/>
              </a:ext>
            </a:extLst>
          </p:cNvPr>
          <p:cNvCxnSpPr>
            <a:cxnSpLocks/>
          </p:cNvCxnSpPr>
          <p:nvPr/>
        </p:nvCxnSpPr>
        <p:spPr>
          <a:xfrm flipH="1" flipV="1">
            <a:off x="3110986" y="4381508"/>
            <a:ext cx="516797" cy="2042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0F1A4A-BB23-422E-B15E-55C5DEA5CB09}"/>
              </a:ext>
            </a:extLst>
          </p:cNvPr>
          <p:cNvCxnSpPr>
            <a:cxnSpLocks/>
          </p:cNvCxnSpPr>
          <p:nvPr/>
        </p:nvCxnSpPr>
        <p:spPr>
          <a:xfrm flipV="1">
            <a:off x="5578920" y="4363285"/>
            <a:ext cx="882632" cy="2224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083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26230"/>
            <a:ext cx="7543801" cy="4731172"/>
          </a:xfrm>
        </p:spPr>
        <p:txBody>
          <a:bodyPr>
            <a:normAutofit/>
          </a:bodyPr>
          <a:lstStyle/>
          <a:p>
            <a:r>
              <a:rPr lang="en-US" dirty="0"/>
              <a:t>Find the IP address of your laptop (where you run O-MI node):</a:t>
            </a:r>
          </a:p>
          <a:p>
            <a:pPr lvl="1"/>
            <a:r>
              <a:rPr lang="en-US" dirty="0"/>
              <a:t>For Mac/Linux: Run “ifconfig” in the terminal and note the IP address of </a:t>
            </a:r>
            <a:r>
              <a:rPr lang="en-US" b="1" dirty="0"/>
              <a:t>wlan0</a:t>
            </a:r>
            <a:r>
              <a:rPr lang="en-US" dirty="0"/>
              <a:t> interface: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Windows: Run “ipconfig” in the command prompt.</a:t>
            </a:r>
          </a:p>
          <a:p>
            <a:r>
              <a:rPr lang="en-US" dirty="0"/>
              <a:t>In the “omi-write.sh” script:</a:t>
            </a:r>
          </a:p>
          <a:p>
            <a:pPr marL="685800" lvl="1" indent="-346075"/>
            <a:r>
              <a:rPr lang="fi-FI" sz="1800" dirty="0"/>
              <a:t>Change the address of O-MI node to </a:t>
            </a:r>
            <a:r>
              <a:rPr lang="fi-FI" sz="1800" dirty="0">
                <a:hlinkClick r:id="rId2"/>
              </a:rPr>
              <a:t>http://yourIP:8080</a:t>
            </a:r>
            <a:r>
              <a:rPr lang="fi-FI" sz="1800" dirty="0"/>
              <a:t> in the following line at the end of script:</a:t>
            </a:r>
          </a:p>
          <a:p>
            <a:pPr marL="914400" lvl="2" indent="-346075"/>
            <a:r>
              <a:rPr lang="en-US" dirty="0"/>
              <a:t>“</a:t>
            </a:r>
            <a:r>
              <a:rPr lang="en-US" dirty="0" err="1"/>
              <a:t>curl_cmd</a:t>
            </a:r>
            <a:r>
              <a:rPr lang="en-US" dirty="0"/>
              <a:t>=$(curl --data "$(</a:t>
            </a:r>
            <a:r>
              <a:rPr lang="en-US" dirty="0" err="1"/>
              <a:t>omiWrite</a:t>
            </a:r>
            <a:r>
              <a:rPr lang="en-US" dirty="0"/>
              <a:t>)" "</a:t>
            </a:r>
            <a:r>
              <a:rPr lang="en-US" dirty="0">
                <a:solidFill>
                  <a:srgbClr val="FF0000"/>
                </a:solidFill>
              </a:rPr>
              <a:t>http://myhost:port</a:t>
            </a:r>
            <a:r>
              <a:rPr lang="en-US" dirty="0"/>
              <a:t>")”</a:t>
            </a:r>
            <a:endParaRPr lang="en-US" sz="2300" dirty="0"/>
          </a:p>
          <a:p>
            <a:pPr marL="285750" indent="-285750"/>
            <a:r>
              <a:rPr lang="en-US" sz="2000" dirty="0"/>
              <a:t>Finally, run the script</a:t>
            </a:r>
          </a:p>
          <a:p>
            <a:pPr marL="685800" lvl="1" indent="-285750"/>
            <a:r>
              <a:rPr lang="en-US" sz="1800" dirty="0"/>
              <a:t>./omi-write.sh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27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D245F-F3D1-442B-AD4D-E5F4C375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66" y="2456974"/>
            <a:ext cx="6382660" cy="8527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E3D7B6-ACAA-4136-873E-FCD9D0585F31}"/>
              </a:ext>
            </a:extLst>
          </p:cNvPr>
          <p:cNvSpPr/>
          <p:nvPr/>
        </p:nvSpPr>
        <p:spPr>
          <a:xfrm>
            <a:off x="2902225" y="2644825"/>
            <a:ext cx="1431235" cy="297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6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9B51-3419-D146-A697-B86ADF5C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Pinout</a:t>
            </a:r>
            <a:endParaRPr lang="fi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23EAB-0AAC-9D4A-85D7-1C2D6F1F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49" y="2031748"/>
            <a:ext cx="3678011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3C458-17E7-5940-8A29-C1226BCFE56A}"/>
              </a:ext>
            </a:extLst>
          </p:cNvPr>
          <p:cNvSpPr txBox="1"/>
          <p:nvPr/>
        </p:nvSpPr>
        <p:spPr>
          <a:xfrm>
            <a:off x="1697589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BD91E-1BD3-084E-8750-615445F97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1844712"/>
            <a:ext cx="4385733" cy="3450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D49AB-A709-6848-9D77-4022FEAB66C2}"/>
              </a:ext>
            </a:extLst>
          </p:cNvPr>
          <p:cNvSpPr txBox="1"/>
          <p:nvPr/>
        </p:nvSpPr>
        <p:spPr>
          <a:xfrm>
            <a:off x="5952981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19E83-57C5-4626-B7A4-DDA6471B84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28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0237C-5B85-4A95-B859-950201ADD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3F9A-3C95-0043-BDB6-A7A963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92196-EDE8-8A4F-B7ED-6BE03F3D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" t="36031" r="4422" b="16577"/>
          <a:stretch/>
        </p:blipFill>
        <p:spPr>
          <a:xfrm>
            <a:off x="2123440" y="1646017"/>
            <a:ext cx="4197767" cy="2457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C1006BC-1F56-AA40-8059-E526B2AF6F70}"/>
              </a:ext>
            </a:extLst>
          </p:cNvPr>
          <p:cNvSpPr/>
          <p:nvPr/>
        </p:nvSpPr>
        <p:spPr>
          <a:xfrm rot="2673431">
            <a:off x="6325936" y="2678374"/>
            <a:ext cx="45351" cy="8036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6DCBB67-F1CE-C14E-89CA-C53E99E0A6CB}"/>
              </a:ext>
            </a:extLst>
          </p:cNvPr>
          <p:cNvSpPr/>
          <p:nvPr/>
        </p:nvSpPr>
        <p:spPr>
          <a:xfrm rot="3533917">
            <a:off x="6418482" y="2963540"/>
            <a:ext cx="43954" cy="785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9945D93-3878-5B4C-8DEF-1D09946CC272}"/>
              </a:ext>
            </a:extLst>
          </p:cNvPr>
          <p:cNvSpPr/>
          <p:nvPr/>
        </p:nvSpPr>
        <p:spPr>
          <a:xfrm rot="2181117" flipH="1">
            <a:off x="6187257" y="2081930"/>
            <a:ext cx="55227" cy="12750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34B24-F22C-7849-8442-512383B9A754}"/>
              </a:ext>
            </a:extLst>
          </p:cNvPr>
          <p:cNvSpPr txBox="1"/>
          <p:nvPr/>
        </p:nvSpPr>
        <p:spPr>
          <a:xfrm>
            <a:off x="6798386" y="2965682"/>
            <a:ext cx="370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1E3DE-2B75-B84C-8CAC-9AFF984EC7DC}"/>
              </a:ext>
            </a:extLst>
          </p:cNvPr>
          <p:cNvSpPr txBox="1"/>
          <p:nvPr/>
        </p:nvSpPr>
        <p:spPr>
          <a:xfrm>
            <a:off x="6687855" y="2569201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A0916-A4A6-DB4C-95BB-C7F20938D094}"/>
              </a:ext>
            </a:extLst>
          </p:cNvPr>
          <p:cNvSpPr txBox="1"/>
          <p:nvPr/>
        </p:nvSpPr>
        <p:spPr>
          <a:xfrm>
            <a:off x="6584301" y="1966093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TX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02722C-7E0C-4073-96EA-ECEEAD18D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29</a:t>
            </a:fld>
            <a:endParaRPr lang="fi-FI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321E00-7D45-4C5C-974B-0817F5634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90A19-4365-4BE9-92E7-3396F89B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4262270"/>
            <a:ext cx="7543801" cy="1803250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Connect jumper cables:</a:t>
            </a:r>
          </a:p>
          <a:p>
            <a:pPr lvl="1"/>
            <a:r>
              <a:rPr lang="fi-FI" dirty="0"/>
              <a:t>Sensor TX -&gt; RPi RX</a:t>
            </a:r>
          </a:p>
          <a:p>
            <a:pPr lvl="1"/>
            <a:r>
              <a:rPr lang="fi-FI" dirty="0"/>
              <a:t>Sensor GND -&gt; RPi GND</a:t>
            </a:r>
          </a:p>
          <a:p>
            <a:pPr lvl="1"/>
            <a:r>
              <a:rPr lang="fi-FI" dirty="0"/>
              <a:t>Sensor 5V -&gt; RPi 5V</a:t>
            </a:r>
          </a:p>
          <a:p>
            <a:r>
              <a:rPr lang="en-US" dirty="0"/>
              <a:t>Run ‘./co2-omi-send.py’ script 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817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BD9F-2713-4BCB-A0EE-F82E9F93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3ABD-5798-4B0A-9584-243768F9E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2569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This workshop will address the practical aspects of using IoT technology to deliver smart city solutions.</a:t>
            </a:r>
          </a:p>
          <a:p>
            <a:r>
              <a:rPr lang="en-US" dirty="0"/>
              <a:t>Goal of the Workshop:</a:t>
            </a:r>
            <a:endParaRPr lang="en" dirty="0"/>
          </a:p>
          <a:p>
            <a:pPr lvl="1"/>
            <a:r>
              <a:rPr lang="en" dirty="0"/>
              <a:t>Install</a:t>
            </a:r>
            <a:r>
              <a:rPr lang="en-US" dirty="0"/>
              <a:t> O-MI Node reference implementation</a:t>
            </a:r>
          </a:p>
          <a:p>
            <a:pPr lvl="1"/>
            <a:r>
              <a:rPr lang="en-US" dirty="0"/>
              <a:t>Use an IoT device to send sensor values to your Node</a:t>
            </a:r>
          </a:p>
          <a:p>
            <a:pPr lvl="1"/>
            <a:r>
              <a:rPr lang="en-US" dirty="0"/>
              <a:t>Make a data subscription to send value from your Node to our Node</a:t>
            </a:r>
          </a:p>
          <a:p>
            <a:r>
              <a:rPr lang="fi-FI" dirty="0"/>
              <a:t>We will have </a:t>
            </a:r>
            <a:r>
              <a:rPr lang="fi-FI" b="1" dirty="0"/>
              <a:t>live visualization </a:t>
            </a:r>
            <a:r>
              <a:rPr lang="fi-FI" dirty="0"/>
              <a:t>of all the data coming to our O-MI Node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A31695F-D349-420A-93BB-C9BE0D15F4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</a:t>
            </a:fld>
            <a:endParaRPr lang="fi-FI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42BDB6-3FA4-4AB3-8A49-DB4310A67D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64172-E357-2E40-AB02-E06E77EA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9C56-1775-A846-A672-8589863F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19" y="1845734"/>
            <a:ext cx="7543801" cy="4023360"/>
          </a:xfrm>
        </p:spPr>
        <p:txBody>
          <a:bodyPr/>
          <a:lstStyle/>
          <a:p>
            <a:pPr marL="0" indent="0">
              <a:buNone/>
            </a:pPr>
            <a:r>
              <a:rPr lang="fi-FI" dirty="0"/>
              <a:t># ?              * ?</a:t>
            </a:r>
          </a:p>
          <a:p>
            <a:pPr marL="0" indent="0">
              <a:buNone/>
            </a:pPr>
            <a:r>
              <a:rPr lang="fi-FI" dirty="0"/>
              <a:t>+ GND        * ?</a:t>
            </a:r>
          </a:p>
          <a:p>
            <a:pPr marL="0" indent="0">
              <a:buNone/>
            </a:pPr>
            <a:r>
              <a:rPr lang="fi-FI" dirty="0"/>
              <a:t>*?             * 3v3</a:t>
            </a:r>
          </a:p>
          <a:p>
            <a:pPr marL="0" indent="0">
              <a:buNone/>
            </a:pPr>
            <a:r>
              <a:rPr lang="fi-FI" dirty="0"/>
              <a:t>*?              * SDC</a:t>
            </a:r>
          </a:p>
          <a:p>
            <a:pPr marL="0" indent="0">
              <a:buNone/>
            </a:pPr>
            <a:r>
              <a:rPr lang="fi-FI" dirty="0"/>
              <a:t>*?              * SDA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DEB99-C60A-A248-941C-3FFAF8A33C31}"/>
              </a:ext>
            </a:extLst>
          </p:cNvPr>
          <p:cNvSpPr txBox="1"/>
          <p:nvPr/>
        </p:nvSpPr>
        <p:spPr>
          <a:xfrm>
            <a:off x="934719" y="2349694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97A71-B21E-AB44-A4BB-542F036245F0}"/>
              </a:ext>
            </a:extLst>
          </p:cNvPr>
          <p:cNvSpPr txBox="1"/>
          <p:nvPr/>
        </p:nvSpPr>
        <p:spPr>
          <a:xfrm>
            <a:off x="1939142" y="2844197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AACD5-1515-9641-86DF-1A93D9740990}"/>
              </a:ext>
            </a:extLst>
          </p:cNvPr>
          <p:cNvSpPr txBox="1"/>
          <p:nvPr/>
        </p:nvSpPr>
        <p:spPr>
          <a:xfrm>
            <a:off x="1939142" y="3791575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763D5-026A-C946-B86D-5B2836817B35}"/>
              </a:ext>
            </a:extLst>
          </p:cNvPr>
          <p:cNvSpPr txBox="1"/>
          <p:nvPr/>
        </p:nvSpPr>
        <p:spPr>
          <a:xfrm>
            <a:off x="1956912" y="3315539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267D1-3BA4-624C-8991-014A0D70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35444" r="34755" b="41297"/>
          <a:stretch/>
        </p:blipFill>
        <p:spPr>
          <a:xfrm>
            <a:off x="4473483" y="2367478"/>
            <a:ext cx="2949816" cy="275316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780D10F4-B3BE-E843-BCFA-119FAC8A0F14}"/>
              </a:ext>
            </a:extLst>
          </p:cNvPr>
          <p:cNvSpPr/>
          <p:nvPr/>
        </p:nvSpPr>
        <p:spPr>
          <a:xfrm rot="3533917">
            <a:off x="7605823" y="232343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77C4761-D449-9540-A688-5B56715AD0A9}"/>
              </a:ext>
            </a:extLst>
          </p:cNvPr>
          <p:cNvSpPr/>
          <p:nvPr/>
        </p:nvSpPr>
        <p:spPr>
          <a:xfrm rot="4412062">
            <a:off x="7452743" y="2809188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C68FFD8-DFD1-C54A-A7C6-6EEC2578AA9A}"/>
              </a:ext>
            </a:extLst>
          </p:cNvPr>
          <p:cNvSpPr/>
          <p:nvPr/>
        </p:nvSpPr>
        <p:spPr>
          <a:xfrm rot="6274581">
            <a:off x="7359204" y="3291685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64097F2-CD7C-804C-9FBA-6AFA3E24F697}"/>
              </a:ext>
            </a:extLst>
          </p:cNvPr>
          <p:cNvSpPr/>
          <p:nvPr/>
        </p:nvSpPr>
        <p:spPr>
          <a:xfrm rot="19086249">
            <a:off x="4611198" y="208665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368CA-E936-7948-8C3F-22A02F75025F}"/>
              </a:ext>
            </a:extLst>
          </p:cNvPr>
          <p:cNvSpPr txBox="1"/>
          <p:nvPr/>
        </p:nvSpPr>
        <p:spPr>
          <a:xfrm>
            <a:off x="3765289" y="1845734"/>
            <a:ext cx="742518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4DEF7-B284-4E43-B1F4-C880392AA5E5}"/>
              </a:ext>
            </a:extLst>
          </p:cNvPr>
          <p:cNvSpPr txBox="1"/>
          <p:nvPr/>
        </p:nvSpPr>
        <p:spPr>
          <a:xfrm>
            <a:off x="7974186" y="3857583"/>
            <a:ext cx="6657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3.3V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DBEAF-E763-6B46-BF77-DF036161F496}"/>
              </a:ext>
            </a:extLst>
          </p:cNvPr>
          <p:cNvSpPr txBox="1"/>
          <p:nvPr/>
        </p:nvSpPr>
        <p:spPr>
          <a:xfrm>
            <a:off x="8040433" y="2973718"/>
            <a:ext cx="672731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7400F-10D0-804F-BA45-355CA52B1375}"/>
              </a:ext>
            </a:extLst>
          </p:cNvPr>
          <p:cNvSpPr txBox="1"/>
          <p:nvPr/>
        </p:nvSpPr>
        <p:spPr>
          <a:xfrm>
            <a:off x="8142374" y="2335922"/>
            <a:ext cx="678315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F1E-A1D6-43E9-A00D-282C0A1E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30</a:t>
            </a:fld>
            <a:endParaRPr lang="fi-FI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F0B9230-FEF8-435C-BC1E-89180097C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58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A86-2CE6-2644-9F6D-6C1A515E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F84E-51C5-3D49-84DA-4CE62077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459654"/>
            <a:ext cx="7543801" cy="4534746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Install the sensor python library</a:t>
            </a:r>
          </a:p>
          <a:p>
            <a:pPr lvl="1"/>
            <a:r>
              <a:rPr lang="fi-FI" sz="1900" dirty="0"/>
              <a:t>sudo apt-get update</a:t>
            </a:r>
          </a:p>
          <a:p>
            <a:pPr lvl="1"/>
            <a:r>
              <a:rPr lang="fi-FI" sz="1900" dirty="0"/>
              <a:t>sudo pip3 install sensor</a:t>
            </a:r>
          </a:p>
          <a:p>
            <a:r>
              <a:rPr lang="fi-FI" dirty="0"/>
              <a:t>Connect the jumper cables:</a:t>
            </a:r>
          </a:p>
          <a:p>
            <a:pPr lvl="1"/>
            <a:r>
              <a:rPr lang="fi-FI" sz="1900" dirty="0"/>
              <a:t>Sensor SDC -&gt; RPi SDC</a:t>
            </a:r>
          </a:p>
          <a:p>
            <a:pPr lvl="1"/>
            <a:r>
              <a:rPr lang="fi-FI" sz="1900" dirty="0"/>
              <a:t>Sensor SDA -&gt; RPi SDA</a:t>
            </a:r>
          </a:p>
          <a:p>
            <a:pPr lvl="1"/>
            <a:r>
              <a:rPr lang="fi-FI" sz="1900" dirty="0"/>
              <a:t>Sensor GND -&gt; RPi GND</a:t>
            </a:r>
          </a:p>
          <a:p>
            <a:pPr lvl="1"/>
            <a:r>
              <a:rPr lang="fi-FI" sz="1900" dirty="0"/>
              <a:t>Sensor 3V -&gt; RPi 3V</a:t>
            </a:r>
          </a:p>
          <a:p>
            <a:r>
              <a:rPr lang="fi-FI" dirty="0"/>
              <a:t>Read the temperature and humidity value (run the provided python script ’</a:t>
            </a:r>
            <a:r>
              <a:rPr lang="en-US" dirty="0"/>
              <a:t>./ht-omi-send.py</a:t>
            </a:r>
            <a:r>
              <a:rPr lang="fi-FI" dirty="0"/>
              <a:t>’ or ’python3 </a:t>
            </a:r>
            <a:r>
              <a:rPr lang="en-US" dirty="0"/>
              <a:t>ht-omi-send.py’</a:t>
            </a:r>
            <a:r>
              <a:rPr lang="fi-FI" dirty="0"/>
              <a:t>)</a:t>
            </a:r>
          </a:p>
          <a:p>
            <a:r>
              <a:rPr lang="fi-FI" dirty="0"/>
              <a:t>Important steps:</a:t>
            </a:r>
          </a:p>
          <a:p>
            <a:pPr lvl="1"/>
            <a:r>
              <a:rPr lang="fi-FI" sz="1900" dirty="0"/>
              <a:t>Do change the address of O-MI node (http://yourIP:8080) </a:t>
            </a:r>
          </a:p>
          <a:p>
            <a:pPr lvl="1"/>
            <a:r>
              <a:rPr lang="en-US" sz="1900" dirty="0"/>
              <a:t>Also, please change the Object id to some unique name in the O-MI XML structure </a:t>
            </a:r>
            <a:endParaRPr lang="fi-FI" sz="1900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A69A-E667-4216-87C8-DAD691715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31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32AFEF-A1B0-4C91-816F-241EE1B3D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03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ESP8266</a:t>
            </a:r>
            <a:endParaRPr lang="en-US" sz="32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B29F1-BFE4-45B6-946F-A46F0CC3B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057DA-79F0-4A00-9AF6-881FA9441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0505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E7A7-1EBF-F645-A1C5-54110284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fi-FI" dirty="0"/>
              <a:t>ESP8266  Arduino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1D2A-656D-684F-B4B0-3BFE7045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" y="1473469"/>
            <a:ext cx="7886700" cy="4572294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The ESP8266 is a very low-cost Wi-Fi microchip with full TCP/IP stack and microcontroller capability.</a:t>
            </a:r>
          </a:p>
          <a:p>
            <a:pPr algn="just"/>
            <a:r>
              <a:rPr lang="en-US" dirty="0"/>
              <a:t>Arduino is an open-source electronics platform based on easy-to-use hardware and software.</a:t>
            </a:r>
            <a:endParaRPr lang="fi-FI" dirty="0"/>
          </a:p>
          <a:p>
            <a:pPr lvl="1"/>
            <a:r>
              <a:rPr lang="en-US" sz="1800" dirty="0"/>
              <a:t>Install latest Arduino IDE from </a:t>
            </a:r>
            <a:r>
              <a:rPr lang="en-US" sz="1800" dirty="0">
                <a:hlinkClick r:id="rId2"/>
              </a:rPr>
              <a:t>https://www.arduino.cc/en/main/software</a:t>
            </a:r>
            <a:endParaRPr lang="en-US" sz="1800" dirty="0"/>
          </a:p>
          <a:p>
            <a:pPr lvl="1"/>
            <a:r>
              <a:rPr lang="en-US" sz="1800" dirty="0"/>
              <a:t>Start Arduino and open Preferences window.</a:t>
            </a:r>
          </a:p>
          <a:p>
            <a:pPr lvl="1"/>
            <a:r>
              <a:rPr lang="en-US" sz="1800" dirty="0"/>
              <a:t>Enter https://arduino.esp8266.com/stable/package_esp8266com_index.json into Additional Board Manager URLs field.</a:t>
            </a:r>
          </a:p>
          <a:p>
            <a:pPr lvl="1"/>
            <a:r>
              <a:rPr lang="en-US" sz="1800" dirty="0"/>
              <a:t>Open Boards Manager from Tools &gt; Board menu and install esp8266 platform</a:t>
            </a:r>
            <a:endParaRPr lang="fi-FI" sz="1800" dirty="0"/>
          </a:p>
          <a:p>
            <a:pPr lvl="1" algn="just"/>
            <a:r>
              <a:rPr lang="fi-FI" sz="1800" b="1" dirty="0"/>
              <a:t>For MAC machine</a:t>
            </a:r>
            <a:r>
              <a:rPr lang="fi-FI" sz="1800" dirty="0"/>
              <a:t>, download and install the driver ”</a:t>
            </a:r>
            <a:r>
              <a:rPr lang="en-US" sz="1800" dirty="0"/>
              <a:t>CH34x_Install_V1.5.pkg</a:t>
            </a:r>
            <a:r>
              <a:rPr lang="fi-FI" sz="1800" dirty="0"/>
              <a:t>” from </a:t>
            </a:r>
            <a:r>
              <a:rPr lang="fi-FI" sz="1800" dirty="0">
                <a:hlinkClick r:id="rId3"/>
              </a:rPr>
              <a:t>https://github.com/adrianmihalko/ch340g-ch34g-ch34x-mac-os-x-driver</a:t>
            </a:r>
            <a:r>
              <a:rPr lang="fi-FI" sz="1800" dirty="0"/>
              <a:t> </a:t>
            </a:r>
          </a:p>
          <a:p>
            <a:pPr marL="403225" lvl="1" indent="-182563" algn="just"/>
            <a:r>
              <a:rPr lang="fi-FI" sz="1800" dirty="0"/>
              <a:t>Restart the Arduino IDE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1A978-755B-4B5B-9B23-60D8BD5D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33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5422B-B6C4-4C24-9ABB-C48DFCBC4A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07-05-2019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484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3F9A-3C95-0043-BDB6-A7A963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92196-EDE8-8A4F-B7ED-6BE03F3D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" t="36031" r="4422" b="16577"/>
          <a:stretch/>
        </p:blipFill>
        <p:spPr>
          <a:xfrm>
            <a:off x="2123440" y="1646017"/>
            <a:ext cx="4197767" cy="2457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C1006BC-1F56-AA40-8059-E526B2AF6F70}"/>
              </a:ext>
            </a:extLst>
          </p:cNvPr>
          <p:cNvSpPr/>
          <p:nvPr/>
        </p:nvSpPr>
        <p:spPr>
          <a:xfrm rot="2673431">
            <a:off x="6325936" y="2678374"/>
            <a:ext cx="45351" cy="8036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6DCBB67-F1CE-C14E-89CA-C53E99E0A6CB}"/>
              </a:ext>
            </a:extLst>
          </p:cNvPr>
          <p:cNvSpPr/>
          <p:nvPr/>
        </p:nvSpPr>
        <p:spPr>
          <a:xfrm rot="3533917">
            <a:off x="6418482" y="2963540"/>
            <a:ext cx="43954" cy="785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9945D93-3878-5B4C-8DEF-1D09946CC272}"/>
              </a:ext>
            </a:extLst>
          </p:cNvPr>
          <p:cNvSpPr/>
          <p:nvPr/>
        </p:nvSpPr>
        <p:spPr>
          <a:xfrm rot="2181117" flipH="1">
            <a:off x="6187257" y="2081930"/>
            <a:ext cx="55227" cy="12750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34B24-F22C-7849-8442-512383B9A754}"/>
              </a:ext>
            </a:extLst>
          </p:cNvPr>
          <p:cNvSpPr txBox="1"/>
          <p:nvPr/>
        </p:nvSpPr>
        <p:spPr>
          <a:xfrm>
            <a:off x="6798386" y="2965682"/>
            <a:ext cx="370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1E3DE-2B75-B84C-8CAC-9AFF984EC7DC}"/>
              </a:ext>
            </a:extLst>
          </p:cNvPr>
          <p:cNvSpPr txBox="1"/>
          <p:nvPr/>
        </p:nvSpPr>
        <p:spPr>
          <a:xfrm>
            <a:off x="6687855" y="2569201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A0916-A4A6-DB4C-95BB-C7F20938D094}"/>
              </a:ext>
            </a:extLst>
          </p:cNvPr>
          <p:cNvSpPr txBox="1"/>
          <p:nvPr/>
        </p:nvSpPr>
        <p:spPr>
          <a:xfrm>
            <a:off x="6584301" y="1966093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02722C-7E0C-4073-96EA-ECEEAD18D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34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321E00-7D45-4C5C-974B-0817F5634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07-05-2019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90A19-4365-4BE9-92E7-3396F89B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4262270"/>
            <a:ext cx="7543801" cy="1803250"/>
          </a:xfrm>
        </p:spPr>
        <p:txBody>
          <a:bodyPr>
            <a:normAutofit/>
          </a:bodyPr>
          <a:lstStyle/>
          <a:p>
            <a:r>
              <a:rPr lang="fi-FI" dirty="0"/>
              <a:t>Connect jumper cables:</a:t>
            </a:r>
          </a:p>
          <a:p>
            <a:pPr lvl="1"/>
            <a:r>
              <a:rPr lang="fi-FI" dirty="0"/>
              <a:t>Sensor TX -&gt; ESP RX</a:t>
            </a:r>
          </a:p>
          <a:p>
            <a:pPr lvl="1"/>
            <a:r>
              <a:rPr lang="fi-FI" dirty="0"/>
              <a:t>Sensor GND -&gt; ESP GND</a:t>
            </a:r>
          </a:p>
          <a:p>
            <a:pPr lvl="1"/>
            <a:r>
              <a:rPr lang="fi-FI" dirty="0"/>
              <a:t>Sensor 5V -&gt; ESP 5V</a:t>
            </a:r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21406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0F10-F02D-4A73-A4C8-E0870D46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/>
              <a:t>Interfacing CO</a:t>
            </a:r>
            <a:r>
              <a:rPr lang="fi-FI" baseline="-25000" dirty="0"/>
              <a:t>2</a:t>
            </a:r>
            <a:r>
              <a:rPr lang="fi-FI" dirty="0"/>
              <a:t> Sensor with ESP8266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D035-5048-40CC-951F-B3E56B93A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7319"/>
            <a:ext cx="7543801" cy="4903967"/>
          </a:xfrm>
        </p:spPr>
        <p:txBody>
          <a:bodyPr>
            <a:normAutofit fontScale="85000" lnSpcReduction="20000"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fi-FI" dirty="0"/>
              <a:t>Connect ESP chip with your laptop USB port.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dirty="0"/>
              <a:t>Start Arduino IDE and select the following board from Tools -&gt; Board</a:t>
            </a:r>
          </a:p>
          <a:p>
            <a:pPr marL="620712" lvl="1" indent="-285750" algn="just"/>
            <a:r>
              <a:rPr lang="fi-FI" sz="1800" dirty="0"/>
              <a:t>LOLIN (WEMOS) D1 R2 and Mini</a:t>
            </a:r>
            <a:endParaRPr lang="en-US" dirty="0"/>
          </a:p>
          <a:p>
            <a:pPr marL="347663" indent="-338138" algn="just">
              <a:buFont typeface="+mj-lt"/>
              <a:buAutoNum type="arabicPeriod"/>
            </a:pPr>
            <a:r>
              <a:rPr lang="en-US" dirty="0"/>
              <a:t>Select port using Tools -&gt; Port</a:t>
            </a:r>
            <a:endParaRPr lang="fi-FI" dirty="0"/>
          </a:p>
          <a:p>
            <a:pPr marL="347663" indent="-338138" algn="just">
              <a:buFont typeface="+mj-lt"/>
              <a:buAutoNum type="arabicPeriod"/>
            </a:pPr>
            <a:r>
              <a:rPr lang="fi-FI" dirty="0"/>
              <a:t>Open /</a:t>
            </a:r>
            <a:r>
              <a:rPr lang="fi-FI" dirty="0" err="1"/>
              <a:t>SoS</a:t>
            </a:r>
            <a:r>
              <a:rPr lang="fi-FI" dirty="0"/>
              <a:t>-Scripts/</a:t>
            </a:r>
            <a:r>
              <a:rPr lang="en-US" dirty="0"/>
              <a:t>CO2_test</a:t>
            </a:r>
            <a:r>
              <a:rPr lang="fi-FI" dirty="0"/>
              <a:t> (</a:t>
            </a:r>
            <a:r>
              <a:rPr lang="fi-FI" dirty="0" err="1"/>
              <a:t>test</a:t>
            </a:r>
            <a:r>
              <a:rPr lang="fi-FI" dirty="0"/>
              <a:t> scripts for CO2 sensor)</a:t>
            </a:r>
          </a:p>
          <a:p>
            <a:pPr marL="347663" indent="-338138" algn="just">
              <a:buFont typeface="+mj-lt"/>
              <a:buAutoNum type="arabicPeriod"/>
            </a:pPr>
            <a:r>
              <a:rPr lang="fi-FI" dirty="0"/>
              <a:t>Open create_odf tab in Arduino and change &lt;id&gt; of the Object to something unique and change the url to your O-MI Node (</a:t>
            </a:r>
            <a:r>
              <a:rPr lang="fi-FI" dirty="0">
                <a:hlinkClick r:id="rId2"/>
              </a:rPr>
              <a:t>http://yourIP:8080/</a:t>
            </a:r>
            <a:r>
              <a:rPr lang="fi-FI" dirty="0"/>
              <a:t>)</a:t>
            </a:r>
          </a:p>
          <a:p>
            <a:pPr marL="347663" indent="-338138" algn="just">
              <a:buFont typeface="+mj-lt"/>
              <a:buAutoNum type="arabicPeriod"/>
            </a:pPr>
            <a:r>
              <a:rPr lang="fi-FI" b="1" dirty="0"/>
              <a:t>Note:</a:t>
            </a:r>
            <a:r>
              <a:rPr lang="fi-FI" dirty="0"/>
              <a:t> Disconnect the RX of ESP8266 while uploading the code.</a:t>
            </a:r>
          </a:p>
          <a:p>
            <a:pPr marL="347663" indent="-338138" algn="just">
              <a:buFont typeface="+mj-lt"/>
              <a:buAutoNum type="arabicPeriod"/>
            </a:pPr>
            <a:r>
              <a:rPr lang="en-US" dirty="0"/>
              <a:t>P</a:t>
            </a:r>
            <a:r>
              <a:rPr lang="fi-FI" dirty="0"/>
              <a:t>ress Upload button</a:t>
            </a:r>
          </a:p>
          <a:p>
            <a:pPr marL="347663" indent="-338138" algn="just">
              <a:buFont typeface="+mj-lt"/>
              <a:buAutoNum type="arabicPeriod"/>
            </a:pPr>
            <a:r>
              <a:rPr lang="fi-FI" dirty="0"/>
              <a:t>Connect RX of ESP8266 again after uploading is done.</a:t>
            </a:r>
          </a:p>
          <a:p>
            <a:pPr marL="347663" indent="-338138" algn="just">
              <a:buFont typeface="+mj-lt"/>
              <a:buAutoNum type="arabicPeriod"/>
            </a:pPr>
            <a:r>
              <a:rPr lang="fi-FI" dirty="0"/>
              <a:t>If it fails you might have wrong port or too high upload speed</a:t>
            </a:r>
          </a:p>
          <a:p>
            <a:pPr marL="347663" indent="-338138" algn="just">
              <a:buFont typeface="+mj-lt"/>
              <a:buAutoNum type="arabicPeriod"/>
            </a:pPr>
            <a:r>
              <a:rPr lang="fi-FI" dirty="0"/>
              <a:t>View the output through Tools -&gt; Serial Monitor</a:t>
            </a:r>
          </a:p>
          <a:p>
            <a:pPr marL="685800" lvl="1" indent="-342900" algn="just"/>
            <a:r>
              <a:rPr lang="fi-FI" sz="1900" dirty="0"/>
              <a:t>Select baud rate as 38400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3375E-0FF9-446F-B8E4-7AD69D965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35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70EE0-A3FC-44A2-80FB-C1B117F55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07-05-2019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A7DB-64A6-44BA-BFC1-FD6EB0E1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720" y="4214772"/>
            <a:ext cx="2762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10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64172-E357-2E40-AB02-E06E77EA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9C56-1775-A846-A672-8589863F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19" y="1547564"/>
            <a:ext cx="754380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sz="2000" dirty="0"/>
              <a:t># ?              * ?</a:t>
            </a:r>
          </a:p>
          <a:p>
            <a:pPr marL="0" indent="0">
              <a:buNone/>
            </a:pPr>
            <a:r>
              <a:rPr lang="fi-FI" sz="2000" dirty="0"/>
              <a:t>+ GND        * ?</a:t>
            </a:r>
          </a:p>
          <a:p>
            <a:pPr marL="0" indent="0">
              <a:buNone/>
            </a:pPr>
            <a:r>
              <a:rPr lang="fi-FI" sz="2000" dirty="0"/>
              <a:t>*?             * 3v3</a:t>
            </a:r>
          </a:p>
          <a:p>
            <a:pPr marL="0" indent="0">
              <a:buNone/>
            </a:pPr>
            <a:r>
              <a:rPr lang="fi-FI" sz="2000" dirty="0"/>
              <a:t>*?              * SDC</a:t>
            </a:r>
          </a:p>
          <a:p>
            <a:pPr marL="0" indent="0">
              <a:buNone/>
            </a:pPr>
            <a:r>
              <a:rPr lang="fi-FI" sz="2000" dirty="0"/>
              <a:t>*?              * SDA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DEB99-C60A-A248-941C-3FFAF8A33C31}"/>
              </a:ext>
            </a:extLst>
          </p:cNvPr>
          <p:cNvSpPr txBox="1"/>
          <p:nvPr/>
        </p:nvSpPr>
        <p:spPr>
          <a:xfrm>
            <a:off x="865146" y="1997464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97A71-B21E-AB44-A4BB-542F036245F0}"/>
              </a:ext>
            </a:extLst>
          </p:cNvPr>
          <p:cNvSpPr txBox="1"/>
          <p:nvPr/>
        </p:nvSpPr>
        <p:spPr>
          <a:xfrm>
            <a:off x="1839752" y="2459542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AACD5-1515-9641-86DF-1A93D9740990}"/>
              </a:ext>
            </a:extLst>
          </p:cNvPr>
          <p:cNvSpPr txBox="1"/>
          <p:nvPr/>
        </p:nvSpPr>
        <p:spPr>
          <a:xfrm>
            <a:off x="1823449" y="3359557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763D5-026A-C946-B86D-5B2836817B35}"/>
              </a:ext>
            </a:extLst>
          </p:cNvPr>
          <p:cNvSpPr txBox="1"/>
          <p:nvPr/>
        </p:nvSpPr>
        <p:spPr>
          <a:xfrm>
            <a:off x="1833389" y="2915682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267D1-3BA4-624C-8991-014A0D70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35444" r="34755" b="41297"/>
          <a:stretch/>
        </p:blipFill>
        <p:spPr>
          <a:xfrm>
            <a:off x="4602690" y="2119002"/>
            <a:ext cx="2949816" cy="275316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780D10F4-B3BE-E843-BCFA-119FAC8A0F14}"/>
              </a:ext>
            </a:extLst>
          </p:cNvPr>
          <p:cNvSpPr/>
          <p:nvPr/>
        </p:nvSpPr>
        <p:spPr>
          <a:xfrm rot="3533917">
            <a:off x="7735030" y="2074955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77C4761-D449-9540-A688-5B56715AD0A9}"/>
              </a:ext>
            </a:extLst>
          </p:cNvPr>
          <p:cNvSpPr/>
          <p:nvPr/>
        </p:nvSpPr>
        <p:spPr>
          <a:xfrm rot="4412062">
            <a:off x="7581950" y="2560712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C68FFD8-DFD1-C54A-A7C6-6EEC2578AA9A}"/>
              </a:ext>
            </a:extLst>
          </p:cNvPr>
          <p:cNvSpPr/>
          <p:nvPr/>
        </p:nvSpPr>
        <p:spPr>
          <a:xfrm rot="6274581">
            <a:off x="7488411" y="3043209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64097F2-CD7C-804C-9FBA-6AFA3E24F697}"/>
              </a:ext>
            </a:extLst>
          </p:cNvPr>
          <p:cNvSpPr/>
          <p:nvPr/>
        </p:nvSpPr>
        <p:spPr>
          <a:xfrm rot="19086249">
            <a:off x="4740405" y="1838175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368CA-E936-7948-8C3F-22A02F75025F}"/>
              </a:ext>
            </a:extLst>
          </p:cNvPr>
          <p:cNvSpPr txBox="1"/>
          <p:nvPr/>
        </p:nvSpPr>
        <p:spPr>
          <a:xfrm>
            <a:off x="3894496" y="1597258"/>
            <a:ext cx="742518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4DEF7-B284-4E43-B1F4-C880392AA5E5}"/>
              </a:ext>
            </a:extLst>
          </p:cNvPr>
          <p:cNvSpPr txBox="1"/>
          <p:nvPr/>
        </p:nvSpPr>
        <p:spPr>
          <a:xfrm>
            <a:off x="8103393" y="3609107"/>
            <a:ext cx="6657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3.3V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DBEAF-E763-6B46-BF77-DF036161F496}"/>
              </a:ext>
            </a:extLst>
          </p:cNvPr>
          <p:cNvSpPr txBox="1"/>
          <p:nvPr/>
        </p:nvSpPr>
        <p:spPr>
          <a:xfrm>
            <a:off x="8169640" y="2725242"/>
            <a:ext cx="672731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7400F-10D0-804F-BA45-355CA52B1375}"/>
              </a:ext>
            </a:extLst>
          </p:cNvPr>
          <p:cNvSpPr txBox="1"/>
          <p:nvPr/>
        </p:nvSpPr>
        <p:spPr>
          <a:xfrm>
            <a:off x="8271581" y="2087446"/>
            <a:ext cx="678315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F1E-A1D6-43E9-A00D-282C0A1E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36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F0B9230-FEF8-435C-BC1E-89180097C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07-05-2019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3497C1E-01A9-4BBF-9CBB-2AC6311BE112}"/>
              </a:ext>
            </a:extLst>
          </p:cNvPr>
          <p:cNvSpPr txBox="1">
            <a:spLocks/>
          </p:cNvSpPr>
          <p:nvPr/>
        </p:nvSpPr>
        <p:spPr>
          <a:xfrm>
            <a:off x="832997" y="4342984"/>
            <a:ext cx="7543801" cy="17340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 jumper cables: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 SDA -&gt; ESP SDA (D2)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 SDC -&gt; ESP SDL (D1)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 GND -&gt; ESP GND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 3.3V -&gt; ESP 3V3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fi-FI" sz="2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834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6E69-7DDF-384B-A4EA-812961D1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SHT20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98BB-AD53-894C-8450-C0C9A9FC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31236"/>
            <a:ext cx="7543801" cy="4522304"/>
          </a:xfrm>
        </p:spPr>
        <p:txBody>
          <a:bodyPr>
            <a:normAutofit/>
          </a:bodyPr>
          <a:lstStyle/>
          <a:p>
            <a:r>
              <a:rPr lang="fi-FI" sz="2000" dirty="0"/>
              <a:t>Download the library for SHT20 from </a:t>
            </a:r>
            <a:r>
              <a:rPr lang="en-US" sz="2000" dirty="0">
                <a:hlinkClick r:id="rId2"/>
              </a:rPr>
              <a:t>https://github.com/DFRobot/DFRobot_SHT20</a:t>
            </a:r>
            <a:r>
              <a:rPr lang="fi-FI" sz="2000" dirty="0"/>
              <a:t> into the ’libraries’ folder of your Arduino installation directory (</a:t>
            </a:r>
            <a:r>
              <a:rPr lang="fi-FI" sz="2000" dirty="0">
                <a:solidFill>
                  <a:srgbClr val="FF0000"/>
                </a:solidFill>
              </a:rPr>
              <a:t>&lt;....&gt;</a:t>
            </a:r>
            <a:r>
              <a:rPr lang="fi-FI" sz="2000" dirty="0"/>
              <a:t>/Documents/Arduino/libraries). </a:t>
            </a:r>
          </a:p>
          <a:p>
            <a:r>
              <a:rPr lang="fi-FI" sz="2000" dirty="0"/>
              <a:t>Open </a:t>
            </a:r>
            <a:r>
              <a:rPr lang="fi-FI" sz="2000" dirty="0">
                <a:solidFill>
                  <a:schemeClr val="tx1"/>
                </a:solidFill>
              </a:rPr>
              <a:t>/</a:t>
            </a:r>
            <a:r>
              <a:rPr lang="en-US" sz="2000" dirty="0" err="1"/>
              <a:t>SoS</a:t>
            </a:r>
            <a:r>
              <a:rPr lang="en-US" sz="2000" dirty="0"/>
              <a:t>-Scripts/</a:t>
            </a:r>
            <a:r>
              <a:rPr lang="en-US" sz="2000" dirty="0" err="1"/>
              <a:t>temp_humi_test</a:t>
            </a:r>
            <a:r>
              <a:rPr lang="en-US" sz="2000" dirty="0"/>
              <a:t> (</a:t>
            </a:r>
            <a:r>
              <a:rPr lang="fi-FI" sz="2000" dirty="0" err="1"/>
              <a:t>test</a:t>
            </a:r>
            <a:r>
              <a:rPr lang="fi-FI" sz="2000" dirty="0"/>
              <a:t> </a:t>
            </a:r>
            <a:r>
              <a:rPr lang="fi-FI" sz="2000" dirty="0" err="1"/>
              <a:t>scripts</a:t>
            </a:r>
            <a:r>
              <a:rPr lang="fi-FI" sz="2000" dirty="0"/>
              <a:t> for SHT20 </a:t>
            </a:r>
            <a:r>
              <a:rPr lang="fi-FI" sz="2000"/>
              <a:t>sensor)</a:t>
            </a:r>
            <a:endParaRPr lang="fi-FI" sz="2000" dirty="0"/>
          </a:p>
          <a:p>
            <a:r>
              <a:rPr lang="fi-FI" sz="2000" dirty="0"/>
              <a:t>Open create_odf tab in Arduino and change &lt;id&gt; of the Object to something unique and change the url to your O-MI Node (</a:t>
            </a:r>
            <a:r>
              <a:rPr lang="fi-FI" sz="2000" dirty="0">
                <a:hlinkClick r:id="rId3"/>
              </a:rPr>
              <a:t>http://yourIP:8080</a:t>
            </a:r>
            <a:r>
              <a:rPr lang="fi-FI" sz="2000" dirty="0"/>
              <a:t>/)</a:t>
            </a:r>
          </a:p>
          <a:p>
            <a:r>
              <a:rPr lang="en-US" sz="2000" dirty="0"/>
              <a:t>P</a:t>
            </a:r>
            <a:r>
              <a:rPr lang="fi-FI" sz="2000" dirty="0"/>
              <a:t>ress Upload button</a:t>
            </a:r>
          </a:p>
          <a:p>
            <a:r>
              <a:rPr lang="fi-FI" sz="2000" dirty="0"/>
              <a:t>Tools -&gt; Serial Monitor </a:t>
            </a:r>
          </a:p>
          <a:p>
            <a:pPr lvl="1"/>
            <a:r>
              <a:rPr lang="fi-FI" sz="1800" dirty="0"/>
              <a:t>Select baud rate as 115200</a:t>
            </a:r>
          </a:p>
          <a:p>
            <a:pPr marL="0" indent="0" algn="just">
              <a:buNone/>
            </a:pPr>
            <a:endParaRPr lang="fi-FI" dirty="0"/>
          </a:p>
          <a:p>
            <a:pPr marL="0" indent="0" algn="just">
              <a:buNone/>
            </a:pPr>
            <a:endParaRPr lang="fi-FI" dirty="0"/>
          </a:p>
          <a:p>
            <a:pPr marL="0" indent="0" algn="just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9457-FB5B-4AD6-9B77-AD41086FB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37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94866-5C43-4A07-998E-78B5608D0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07-05-2019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281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Linux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/>
          </a:bodyPr>
          <a:lstStyle/>
          <a:p>
            <a:r>
              <a:rPr lang="en-US" dirty="0"/>
              <a:t>Install some required packages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update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lm</a:t>
            </a:r>
            <a:r>
              <a:rPr lang="en-US" sz="1800" dirty="0"/>
              <a:t>-sensors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sensors-detect</a:t>
            </a:r>
          </a:p>
          <a:p>
            <a:r>
              <a:rPr lang="en-US" dirty="0"/>
              <a:t>Start the service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service </a:t>
            </a:r>
            <a:r>
              <a:rPr lang="en-US" sz="1800" dirty="0" err="1"/>
              <a:t>kmod</a:t>
            </a:r>
            <a:r>
              <a:rPr lang="en-US" sz="1800" dirty="0"/>
              <a:t> start</a:t>
            </a:r>
          </a:p>
          <a:p>
            <a:r>
              <a:rPr lang="en-US" sz="2000" dirty="0"/>
              <a:t>Read the temperature and send the value to O-MI node using the provided script.</a:t>
            </a:r>
          </a:p>
          <a:p>
            <a:pPr lvl="1"/>
            <a:r>
              <a:rPr lang="en-US" sz="1800" dirty="0"/>
              <a:t>while true; do sensors -u | </a:t>
            </a:r>
            <a:r>
              <a:rPr lang="en-US" sz="1800" dirty="0" err="1"/>
              <a:t>awk</a:t>
            </a:r>
            <a:r>
              <a:rPr lang="en-US" sz="1800" dirty="0"/>
              <a:t> </a:t>
            </a:r>
            <a:r>
              <a:rPr lang="en-US" dirty="0"/>
              <a:t>'</a:t>
            </a:r>
            <a:r>
              <a:rPr lang="en-US" sz="1800" dirty="0"/>
              <a:t>/temp1_input/ {print $2}</a:t>
            </a:r>
            <a:r>
              <a:rPr lang="en-US" dirty="0"/>
              <a:t>'</a:t>
            </a:r>
            <a:r>
              <a:rPr lang="en-US" sz="1800" dirty="0"/>
              <a:t> | ./omi-send-linux.py; sleep 2s; done</a:t>
            </a:r>
            <a:endParaRPr lang="fi-FI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38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Dublin Workshop: 01-05-2019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78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MAC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 lnSpcReduction="10000"/>
          </a:bodyPr>
          <a:lstStyle/>
          <a:p>
            <a:r>
              <a:rPr lang="fi-FI" dirty="0"/>
              <a:t>Download latest version of python</a:t>
            </a:r>
            <a:r>
              <a:rPr lang="fi-FI" dirty="0">
                <a:sym typeface="Wingdings" panose="05000000000000000000" pitchFamily="2" charset="2"/>
              </a:rPr>
              <a:t>: (if not already installed)</a:t>
            </a:r>
            <a:r>
              <a:rPr lang="fi-FI" dirty="0"/>
              <a:t> </a:t>
            </a:r>
            <a:r>
              <a:rPr lang="fi-FI" sz="1800" dirty="0">
                <a:hlinkClick r:id="rId2"/>
              </a:rPr>
              <a:t>https://www.python.org/downloads/release/python-373/</a:t>
            </a:r>
            <a:endParaRPr lang="fi-FI" sz="1800" dirty="0"/>
          </a:p>
          <a:p>
            <a:r>
              <a:rPr lang="fi-FI" dirty="0"/>
              <a:t>Download pip for python3 and other required packages:</a:t>
            </a:r>
          </a:p>
          <a:p>
            <a:pPr lvl="1"/>
            <a:r>
              <a:rPr lang="en" sz="1800" dirty="0"/>
              <a:t>curl https://bootstrap.pypa.io/get-pip.py -o get-pip.py</a:t>
            </a:r>
            <a:r>
              <a:rPr lang="fi-FI" sz="1800" dirty="0"/>
              <a:t>	</a:t>
            </a:r>
          </a:p>
          <a:p>
            <a:pPr lvl="1"/>
            <a:r>
              <a:rPr lang="fi-FI" sz="1800" dirty="0"/>
              <a:t>python3 get-pip.py</a:t>
            </a:r>
          </a:p>
          <a:p>
            <a:pPr lvl="1"/>
            <a:r>
              <a:rPr lang="fi-FI" sz="1800" dirty="0"/>
              <a:t>pip3 install requests</a:t>
            </a:r>
          </a:p>
          <a:p>
            <a:r>
              <a:rPr lang="fi-FI" dirty="0"/>
              <a:t>Reading CPU Temperature</a:t>
            </a:r>
          </a:p>
          <a:p>
            <a:pPr lvl="1"/>
            <a:r>
              <a:rPr lang="fi-FI" sz="1800" dirty="0"/>
              <a:t>Download source code from </a:t>
            </a:r>
            <a:r>
              <a:rPr lang="fi-FI" sz="1800" dirty="0">
                <a:hlinkClick r:id="rId3"/>
              </a:rPr>
              <a:t>https://github.com/lavoiesl/osx-cpu-temp</a:t>
            </a:r>
            <a:endParaRPr lang="fi-FI" sz="1800" dirty="0"/>
          </a:p>
          <a:p>
            <a:pPr lvl="1"/>
            <a:r>
              <a:rPr lang="fi-FI" sz="1800" dirty="0"/>
              <a:t>Unzip the downloaded folder and ’cd’ to that directory</a:t>
            </a:r>
          </a:p>
          <a:p>
            <a:pPr lvl="1"/>
            <a:r>
              <a:rPr lang="fi-FI" sz="1800" dirty="0"/>
              <a:t>Run make</a:t>
            </a:r>
          </a:p>
          <a:p>
            <a:pPr lvl="1"/>
            <a:r>
              <a:rPr lang="fi-FI" sz="1800" dirty="0"/>
              <a:t>Copy omi-send-mac.py to the same directory</a:t>
            </a:r>
          </a:p>
          <a:p>
            <a:pPr lvl="1"/>
            <a:r>
              <a:rPr lang="en-US" sz="1800" dirty="0"/>
              <a:t>while true; do ./</a:t>
            </a:r>
            <a:r>
              <a:rPr lang="en-US" sz="1800" dirty="0" err="1"/>
              <a:t>osx</a:t>
            </a:r>
            <a:r>
              <a:rPr lang="en-US" sz="1800" dirty="0"/>
              <a:t>-</a:t>
            </a:r>
            <a:r>
              <a:rPr lang="en-US" sz="1800" dirty="0" err="1"/>
              <a:t>cpu</a:t>
            </a:r>
            <a:r>
              <a:rPr lang="en-US" sz="1800" dirty="0"/>
              <a:t>-temp  |  ./</a:t>
            </a:r>
            <a:r>
              <a:rPr lang="en-US" sz="1800" dirty="0">
                <a:hlinkClick r:id="rId4" tooltip="omi-send-mac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omi-send-mac.py</a:t>
            </a:r>
            <a:r>
              <a:rPr lang="en-US" sz="1800" dirty="0"/>
              <a:t>; sleep 2s;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39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Dublin Workshop: 01-05-2019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0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BCC2-CF7F-44A0-ADDF-EE90543E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Messaging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30C8-FD2C-4066-8A62-C1F5CF895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Defined by The Open Group as Open Messaging Interface (O-MI) and Open Data Format (O-DF)</a:t>
            </a:r>
            <a:endParaRPr lang="en-GB" dirty="0"/>
          </a:p>
          <a:p>
            <a:r>
              <a:rPr lang="en-US" dirty="0"/>
              <a:t>Provide</a:t>
            </a:r>
            <a:r>
              <a:rPr lang="en" dirty="0"/>
              <a:t> peer-to-peer </a:t>
            </a:r>
            <a:r>
              <a:rPr lang="en-US" dirty="0"/>
              <a:t>communication and </a:t>
            </a:r>
            <a:r>
              <a:rPr lang="en" dirty="0"/>
              <a:t>real-time </a:t>
            </a:r>
            <a:r>
              <a:rPr lang="en-US" dirty="0"/>
              <a:t>interaction</a:t>
            </a:r>
            <a:r>
              <a:rPr lang="en" dirty="0"/>
              <a:t> between devices or </a:t>
            </a:r>
            <a:r>
              <a:rPr lang="en-US" dirty="0"/>
              <a:t>information </a:t>
            </a:r>
            <a:r>
              <a:rPr lang="en" dirty="0"/>
              <a:t>systems</a:t>
            </a:r>
          </a:p>
          <a:p>
            <a:r>
              <a:rPr lang="en" dirty="0"/>
              <a:t>Capabilities: IoT CRUD (Create, Read, Update, Delete)</a:t>
            </a:r>
          </a:p>
          <a:p>
            <a:r>
              <a:rPr lang="en-US" b="1" dirty="0"/>
              <a:t>O-MI:</a:t>
            </a:r>
            <a:r>
              <a:rPr lang="en-US" dirty="0"/>
              <a:t> Provides a framework to publish and consume real-time information</a:t>
            </a:r>
          </a:p>
          <a:p>
            <a:r>
              <a:rPr lang="en-US" b="1" dirty="0"/>
              <a:t>O-DF:</a:t>
            </a:r>
            <a:r>
              <a:rPr lang="en-US" dirty="0"/>
              <a:t> Represents a data payload</a:t>
            </a:r>
          </a:p>
          <a:p>
            <a:endParaRPr lang="en" dirty="0"/>
          </a:p>
        </p:txBody>
      </p:sp>
      <p:pic>
        <p:nvPicPr>
          <p:cNvPr id="4" name="Picture 1" descr="page5image2590539248">
            <a:extLst>
              <a:ext uri="{FF2B5EF4-FFF2-40B4-BE49-F238E27FC236}">
                <a16:creationId xmlns:a16="http://schemas.microsoft.com/office/drawing/2014/main" id="{8B065866-1C81-408A-9BED-5CE1C7F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93" y="4142600"/>
            <a:ext cx="3222148" cy="19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C2005-2D42-443A-A3F6-8FAB54356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57258-0822-4FCA-B64D-4E0949CF7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12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1142"/>
            <a:ext cx="7543800" cy="946264"/>
          </a:xfrm>
        </p:spPr>
        <p:txBody>
          <a:bodyPr>
            <a:normAutofit fontScale="90000"/>
          </a:bodyPr>
          <a:lstStyle/>
          <a:p>
            <a:r>
              <a:rPr lang="fi-FI" dirty="0"/>
              <a:t>Create a subscription for our </a:t>
            </a:r>
            <a:br>
              <a:rPr lang="fi-FI" dirty="0"/>
            </a:br>
            <a:r>
              <a:rPr lang="fi-FI" dirty="0"/>
              <a:t>visualization Node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94613EF8-138C-EE4A-98C4-7FE3A831C097}" type="slidenum">
              <a:rPr kumimoji="0" lang="fi-FI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40</a:t>
            </a:fld>
            <a:endParaRPr kumimoji="0" lang="fi-FI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07-05-2019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FC57FB-6E79-4235-A1A6-005200A8E20F}"/>
              </a:ext>
            </a:extLst>
          </p:cNvPr>
          <p:cNvSpPr txBox="1">
            <a:spLocks/>
          </p:cNvSpPr>
          <p:nvPr/>
        </p:nvSpPr>
        <p:spPr>
          <a:xfrm>
            <a:off x="822959" y="1466720"/>
            <a:ext cx="7543801" cy="46597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</a:t>
            </a: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http://localhost:8080/</a:t>
            </a: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go to ”O-MI Test Client WebApp”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that your data have been received correctly with a Read request, after that, continue with subscription: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”Objects” from the O-DF tree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”Subscription” request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”Optional parameters”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 address of the visualization node (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http://192.168.1.20:8080/</a:t>
            </a: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to ”callback” field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fi-FI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Press ”Send” and see if your value shows on the visualization (after it changes next time)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74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7D5E-C517-AA40-992F-A7A76A5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04E0-7353-044D-9423-DFC14460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 err="1"/>
              <a:t>Questions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A69B7-203A-4F40-A0D5-53FE0564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321" y="0"/>
            <a:ext cx="9581321" cy="68603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2528-6BB9-44CB-AB41-8DE5FD4163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41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4FD65-B9A5-4C0D-81A7-3EBD33AD8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7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2DB7D-11C6-42A7-A1B5-409BF161422D}"/>
              </a:ext>
            </a:extLst>
          </p:cNvPr>
          <p:cNvSpPr txBox="1"/>
          <p:nvPr/>
        </p:nvSpPr>
        <p:spPr>
          <a:xfrm>
            <a:off x="2406015" y="2721114"/>
            <a:ext cx="4331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Extra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82ECB-2279-4A2E-B254-23051000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42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C1054-0818-45B7-8D7E-DB8EAC92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2563755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1878-F254-7042-882E-2709437D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6666"/>
            <a:ext cx="7543800" cy="896152"/>
          </a:xfrm>
        </p:spPr>
        <p:txBody>
          <a:bodyPr/>
          <a:lstStyle/>
          <a:p>
            <a:r>
              <a:rPr lang="en-GB" dirty="0"/>
              <a:t>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F224-8C2D-E44F-AA2A-73254D7B7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5901" y="2057401"/>
            <a:ext cx="3233057" cy="339447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Interoperability Challenge</a:t>
            </a:r>
          </a:p>
          <a:p>
            <a:pPr lvl="1"/>
            <a:r>
              <a:rPr lang="en-GB" dirty="0"/>
              <a:t>Communication Interoperability</a:t>
            </a:r>
          </a:p>
          <a:p>
            <a:pPr lvl="2"/>
            <a:r>
              <a:rPr lang="en-GB" dirty="0"/>
              <a:t>Infrastructure and mechanism </a:t>
            </a:r>
          </a:p>
          <a:p>
            <a:pPr lvl="2"/>
            <a:r>
              <a:rPr lang="en-GB" dirty="0"/>
              <a:t>Technology Level</a:t>
            </a:r>
          </a:p>
          <a:p>
            <a:pPr lvl="3"/>
            <a:r>
              <a:rPr lang="fi-FI" dirty="0" err="1"/>
              <a:t>e.g</a:t>
            </a:r>
            <a:r>
              <a:rPr lang="fi-FI" dirty="0"/>
              <a:t>. TCP/IP</a:t>
            </a:r>
            <a:endParaRPr lang="en-GB" dirty="0"/>
          </a:p>
          <a:p>
            <a:pPr lvl="2"/>
            <a:r>
              <a:rPr lang="en-GB" dirty="0"/>
              <a:t>Interface Level</a:t>
            </a:r>
          </a:p>
          <a:p>
            <a:pPr lvl="3"/>
            <a:r>
              <a:rPr lang="fi-FI" dirty="0" err="1"/>
              <a:t>Means</a:t>
            </a:r>
            <a:r>
              <a:rPr lang="fi-FI" dirty="0"/>
              <a:t> of </a:t>
            </a:r>
            <a:r>
              <a:rPr lang="fi-FI" dirty="0" err="1"/>
              <a:t>communication</a:t>
            </a:r>
            <a:endParaRPr lang="en-GB" dirty="0"/>
          </a:p>
          <a:p>
            <a:pPr lvl="3"/>
            <a:r>
              <a:rPr lang="en-GB" dirty="0"/>
              <a:t>e.g. O-MI, HTTP</a:t>
            </a:r>
          </a:p>
          <a:p>
            <a:pPr lvl="1"/>
            <a:r>
              <a:rPr lang="en-GB" dirty="0"/>
              <a:t>Data Level Interoperability</a:t>
            </a:r>
          </a:p>
          <a:p>
            <a:pPr lvl="2"/>
            <a:r>
              <a:rPr lang="en-GB" dirty="0"/>
              <a:t>Syntactic Level </a:t>
            </a:r>
          </a:p>
          <a:p>
            <a:pPr lvl="3"/>
            <a:r>
              <a:rPr lang="en-GB" dirty="0"/>
              <a:t>Common Data Format</a:t>
            </a:r>
          </a:p>
          <a:p>
            <a:pPr lvl="3"/>
            <a:r>
              <a:rPr lang="en-GB" dirty="0"/>
              <a:t>e.g. O-DF, CSV</a:t>
            </a:r>
          </a:p>
          <a:p>
            <a:pPr lvl="2"/>
            <a:r>
              <a:rPr lang="en-GB" dirty="0"/>
              <a:t>Semantic Level</a:t>
            </a:r>
          </a:p>
          <a:p>
            <a:pPr lvl="3"/>
            <a:r>
              <a:rPr lang="en-GB" dirty="0"/>
              <a:t>Shared Meaning</a:t>
            </a:r>
          </a:p>
          <a:p>
            <a:pPr lvl="3"/>
            <a:r>
              <a:rPr lang="en-GB" dirty="0"/>
              <a:t>e.g. </a:t>
            </a:r>
            <a:r>
              <a:rPr lang="en-GB" dirty="0" err="1"/>
              <a:t>Mobivoc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81ED4-4052-F84B-B334-0F674B8A4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0"/>
          <a:stretch/>
        </p:blipFill>
        <p:spPr>
          <a:xfrm>
            <a:off x="4887590" y="2073729"/>
            <a:ext cx="2797822" cy="3223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05A69-3D91-4674-8E8A-C0FC9ACE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43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353D-76FE-40C9-8F9F-19D2E8F4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4127850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C906-0B0B-2F40-94D6-C18007A4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62"/>
            <a:ext cx="7886700" cy="877783"/>
          </a:xfrm>
        </p:spPr>
        <p:txBody>
          <a:bodyPr>
            <a:normAutofit/>
          </a:bodyPr>
          <a:lstStyle/>
          <a:p>
            <a:r>
              <a:rPr lang="fi-FI" sz="3600" b="1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FABA-3849-424F-9282-3401CCE0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8877"/>
            <a:ext cx="7886700" cy="34810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i-FI" u="sng" dirty="0"/>
              <a:t>Operating System </a:t>
            </a:r>
            <a:r>
              <a:rPr lang="fi-FI" u="sng" dirty="0" err="1"/>
              <a:t>Installation</a:t>
            </a:r>
            <a:r>
              <a:rPr lang="fi-FI" u="sng" dirty="0"/>
              <a:t>:</a:t>
            </a:r>
          </a:p>
          <a:p>
            <a:pPr marL="0" indent="0">
              <a:buNone/>
            </a:pPr>
            <a:endParaRPr lang="fi-FI" u="sng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Download and unzip Soft-float Debian “Wheezy" Operating System for Raspberry pi from </a:t>
            </a:r>
            <a:r>
              <a:rPr lang="en" dirty="0">
                <a:hlinkClick r:id="rId2"/>
              </a:rPr>
              <a:t>http://www.raspberrypi.org/downloads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For flashing the Wheezy Operating System in SD card of the Raspberry Pi download and unzip  Win32DiskImager.exe from </a:t>
            </a:r>
            <a:r>
              <a:rPr lang="en" dirty="0">
                <a:hlinkClick r:id="rId3"/>
              </a:rPr>
              <a:t>http://sourceforge.net/projects/win32diskimager/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Run Win32DiskImager.exe , select the .</a:t>
            </a:r>
            <a:r>
              <a:rPr lang="en" dirty="0" err="1"/>
              <a:t>img</a:t>
            </a:r>
            <a:r>
              <a:rPr lang="en" dirty="0"/>
              <a:t> file unzipped from step 1, select the SD card and click Write. 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Eject SD card safely from writer and insert it into raspberry.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Insert SD card in raspberry PI and connect the necessary IO devices (mouse, Keyboard and monitor) and Internet cable.  start it by supplying the power.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CFE9-354B-4EB0-8FAC-5371C3C6B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44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2127-ED12-457A-AE5B-7C89D5A34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6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793C-8767-4E43-BD42-0420A8FF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1" dirty="0"/>
              <a:t>Java </a:t>
            </a:r>
            <a:r>
              <a:rPr lang="fi-FI" b="1" dirty="0" err="1"/>
              <a:t>Installation</a:t>
            </a:r>
            <a:endParaRPr lang="fi-FI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ED09-63FB-1A4D-AD9A-A3D910EC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fi-FI" dirty="0"/>
              <a:t> </a:t>
            </a:r>
            <a:r>
              <a:rPr lang="fi-FI" dirty="0" err="1"/>
              <a:t>Login</a:t>
            </a:r>
            <a:r>
              <a:rPr lang="fi-FI" dirty="0"/>
              <a:t> into </a:t>
            </a:r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default</a:t>
            </a:r>
            <a:r>
              <a:rPr lang="fi-FI" dirty="0"/>
              <a:t> </a:t>
            </a:r>
            <a:r>
              <a:rPr lang="fi-FI" dirty="0" err="1"/>
              <a:t>credential</a:t>
            </a:r>
            <a:r>
              <a:rPr lang="fi-FI" dirty="0"/>
              <a:t>  (</a:t>
            </a:r>
            <a:r>
              <a:rPr lang="fi-FI" dirty="0" err="1"/>
              <a:t>username</a:t>
            </a:r>
            <a:r>
              <a:rPr lang="fi-FI" dirty="0"/>
              <a:t>=</a:t>
            </a:r>
            <a:r>
              <a:rPr lang="fi-FI" dirty="0" err="1"/>
              <a:t>pi</a:t>
            </a:r>
            <a:r>
              <a:rPr lang="fi-FI" dirty="0"/>
              <a:t> and </a:t>
            </a:r>
            <a:r>
              <a:rPr lang="fi-FI" dirty="0" err="1"/>
              <a:t>password</a:t>
            </a:r>
            <a:r>
              <a:rPr lang="fi-FI" dirty="0"/>
              <a:t>= </a:t>
            </a:r>
            <a:r>
              <a:rPr lang="fi-FI" dirty="0" err="1"/>
              <a:t>raspberry</a:t>
            </a:r>
            <a:r>
              <a:rPr lang="fi-FI" dirty="0"/>
              <a:t>)</a:t>
            </a:r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update</a:t>
            </a:r>
            <a:endParaRPr lang="fi-FI" dirty="0"/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openjdk-7-jdk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EDE8-5838-43F4-AFB1-ACA1308ACF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45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1DDE-C08B-47B4-BB8E-91224AA2D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9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527B-287C-0F43-AA31-C597E20D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Writing</a:t>
            </a:r>
            <a:r>
              <a:rPr lang="fi-FI" dirty="0"/>
              <a:t> data to O-MI </a:t>
            </a:r>
            <a:r>
              <a:rPr lang="fi-FI" dirty="0" err="1"/>
              <a:t>Node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3028-599F-0F4F-B6AC-68241CA0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9739"/>
            <a:ext cx="7886700" cy="3538915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data </a:t>
            </a:r>
            <a:r>
              <a:rPr lang="fi-FI" dirty="0" err="1"/>
              <a:t>format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>
              <a:buFontTx/>
              <a:buChar char="-"/>
            </a:pPr>
            <a:endParaRPr lang="fi-FI" dirty="0"/>
          </a:p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message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B86DE-1C25-1946-B9B4-E02781086FB7}"/>
              </a:ext>
            </a:extLst>
          </p:cNvPr>
          <p:cNvSpPr txBox="1"/>
          <p:nvPr/>
        </p:nvSpPr>
        <p:spPr>
          <a:xfrm>
            <a:off x="859421" y="3929212"/>
            <a:ext cx="5023876" cy="715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/>
              <a:t># </a:t>
            </a:r>
            <a:r>
              <a:rPr lang="fi-FI" sz="1350" dirty="0" err="1"/>
              <a:t>Send</a:t>
            </a:r>
            <a:r>
              <a:rPr lang="fi-FI" sz="1350" dirty="0"/>
              <a:t> </a:t>
            </a:r>
            <a:r>
              <a:rPr lang="fi-FI" sz="1350" dirty="0" err="1"/>
              <a:t>write</a:t>
            </a:r>
            <a:r>
              <a:rPr lang="fi-FI" sz="1350" dirty="0"/>
              <a:t> </a:t>
            </a:r>
            <a:r>
              <a:rPr lang="fi-FI" sz="1350" dirty="0" err="1"/>
              <a:t>message</a:t>
            </a:r>
            <a:endParaRPr lang="fi-FI" sz="1350" dirty="0"/>
          </a:p>
          <a:p>
            <a:endParaRPr lang="fi-FI" sz="1350" dirty="0"/>
          </a:p>
          <a:p>
            <a:r>
              <a:rPr lang="fi-FI" sz="1350" dirty="0"/>
              <a:t>#</a:t>
            </a:r>
            <a:r>
              <a:rPr lang="fi-FI" sz="1350" dirty="0" err="1"/>
              <a:t>curl_cmd</a:t>
            </a:r>
            <a:r>
              <a:rPr lang="fi-FI" sz="1350" dirty="0"/>
              <a:t>=$(</a:t>
            </a:r>
            <a:r>
              <a:rPr lang="fi-FI" sz="1350" dirty="0" err="1"/>
              <a:t>curl</a:t>
            </a:r>
            <a:r>
              <a:rPr lang="fi-FI" sz="1350" dirty="0"/>
              <a:t> --data "$(</a:t>
            </a:r>
            <a:r>
              <a:rPr lang="fi-FI" sz="1350" dirty="0" err="1"/>
              <a:t>omiWrite</a:t>
            </a:r>
            <a:r>
              <a:rPr lang="fi-FI" sz="1350" dirty="0"/>
              <a:t>)" "http://192.168.1.100:8080")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19C9D-928C-0941-9751-4B73BB5F33B0}"/>
              </a:ext>
            </a:extLst>
          </p:cNvPr>
          <p:cNvSpPr txBox="1"/>
          <p:nvPr/>
        </p:nvSpPr>
        <p:spPr>
          <a:xfrm>
            <a:off x="859420" y="2345369"/>
            <a:ext cx="7175362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050" dirty="0"/>
              <a:t>Object="</a:t>
            </a:r>
            <a:r>
              <a:rPr lang="fi-FI" sz="1050" dirty="0" err="1"/>
              <a:t>OneWireSensor</a:t>
            </a:r>
            <a:r>
              <a:rPr lang="fi-FI" sz="1050" dirty="0"/>
              <a:t>"</a:t>
            </a:r>
          </a:p>
          <a:p>
            <a:r>
              <a:rPr lang="fi-FI" sz="1050" dirty="0" err="1"/>
              <a:t>OneWireSensor_Object</a:t>
            </a:r>
            <a:r>
              <a:rPr lang="fi-FI" sz="1050" dirty="0"/>
              <a:t>="Sensor1"</a:t>
            </a:r>
          </a:p>
          <a:p>
            <a:r>
              <a:rPr lang="fi-FI" sz="1050" dirty="0"/>
              <a:t>Sensor1_InfoItems="</a:t>
            </a:r>
            <a:r>
              <a:rPr lang="fi-FI" sz="1050" dirty="0" err="1"/>
              <a:t>Temperature</a:t>
            </a:r>
            <a:r>
              <a:rPr lang="fi-FI" sz="1050" dirty="0"/>
              <a:t> </a:t>
            </a:r>
            <a:r>
              <a:rPr lang="fi-FI" sz="1050" dirty="0" err="1"/>
              <a:t>Humidity</a:t>
            </a:r>
            <a:r>
              <a:rPr lang="fi-FI" sz="1050" dirty="0"/>
              <a:t>"</a:t>
            </a:r>
          </a:p>
          <a:p>
            <a:r>
              <a:rPr lang="fi-FI" sz="1050" dirty="0"/>
              <a:t>Sensor1_values="`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temperature</a:t>
            </a:r>
            <a:r>
              <a:rPr lang="fi-FI" sz="1050" dirty="0"/>
              <a:t>"` 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humidity</a:t>
            </a:r>
            <a:r>
              <a:rPr lang="fi-FI" sz="1050" dirty="0"/>
              <a:t>"`"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CC484-6CA6-4F10-815E-D97CF372D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46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ABA267-207C-4510-B6CC-19C9D2CD1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62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5102-7161-9B46-997B-3A4D76BB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42F6-3ADE-654C-B975-2024DB42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1173"/>
            <a:ext cx="7886700" cy="3364706"/>
          </a:xfrm>
        </p:spPr>
        <p:txBody>
          <a:bodyPr>
            <a:normAutofit fontScale="25000" lnSpcReduction="20000"/>
          </a:bodyPr>
          <a:lstStyle/>
          <a:p>
            <a:r>
              <a:rPr lang="fi-FI" dirty="0" err="1"/>
              <a:t>Getting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baud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is 38400)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OMI </a:t>
            </a:r>
            <a:r>
              <a:rPr lang="fi-FI" dirty="0" err="1"/>
              <a:t>Node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   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for </a:t>
            </a:r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already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  <a:p>
            <a:endParaRPr lang="fi-FI" dirty="0"/>
          </a:p>
          <a:p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to O-MI </a:t>
            </a:r>
            <a:r>
              <a:rPr lang="fi-FI" dirty="0" err="1"/>
              <a:t>Node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7411F-5B23-C745-9B4F-FCDFB337CF84}"/>
              </a:ext>
            </a:extLst>
          </p:cNvPr>
          <p:cNvSpPr txBox="1"/>
          <p:nvPr/>
        </p:nvSpPr>
        <p:spPr>
          <a:xfrm>
            <a:off x="859420" y="2392575"/>
            <a:ext cx="2418867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BEDF-5D6A-DF48-A723-A4B1750C3BC8}"/>
              </a:ext>
            </a:extLst>
          </p:cNvPr>
          <p:cNvSpPr txBox="1"/>
          <p:nvPr/>
        </p:nvSpPr>
        <p:spPr>
          <a:xfrm>
            <a:off x="859420" y="4697518"/>
            <a:ext cx="351955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6E312-AE9C-364D-8C6C-8657308289D2}"/>
              </a:ext>
            </a:extLst>
          </p:cNvPr>
          <p:cNvSpPr txBox="1"/>
          <p:nvPr/>
        </p:nvSpPr>
        <p:spPr>
          <a:xfrm>
            <a:off x="859420" y="2799412"/>
            <a:ext cx="23155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2731C-1E6E-334E-9171-10FE1DDF720A}"/>
              </a:ext>
            </a:extLst>
          </p:cNvPr>
          <p:cNvSpPr txBox="1"/>
          <p:nvPr/>
        </p:nvSpPr>
        <p:spPr>
          <a:xfrm>
            <a:off x="859419" y="5113729"/>
            <a:ext cx="34708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3F8E0-A544-DF49-9512-CD91FD8B4D37}"/>
              </a:ext>
            </a:extLst>
          </p:cNvPr>
          <p:cNvSpPr txBox="1"/>
          <p:nvPr/>
        </p:nvSpPr>
        <p:spPr>
          <a:xfrm>
            <a:off x="859420" y="3526120"/>
            <a:ext cx="3253839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" sz="1350" dirty="0" err="1"/>
              <a:t>requests.post</a:t>
            </a:r>
            <a:r>
              <a:rPr lang="en" sz="1350" dirty="0"/>
              <a:t>("http://192.168.1.103:8080" </a:t>
            </a:r>
            <a:endParaRPr lang="fi-FI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14:cNvPr>
              <p14:cNvContentPartPr/>
              <p14:nvPr/>
            </p14:nvContentPartPr>
            <p14:xfrm>
              <a:off x="202065" y="-150558"/>
              <a:ext cx="270" cy="2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315" y="-157308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20C2EB96-C769-254B-B7FA-B5967A152E69}"/>
              </a:ext>
            </a:extLst>
          </p:cNvPr>
          <p:cNvSpPr/>
          <p:nvPr/>
        </p:nvSpPr>
        <p:spPr>
          <a:xfrm rot="10800000">
            <a:off x="3532493" y="2418256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36D69-37FC-F24B-8D91-6C4A84BFDA9B}"/>
              </a:ext>
            </a:extLst>
          </p:cNvPr>
          <p:cNvSpPr txBox="1"/>
          <p:nvPr/>
        </p:nvSpPr>
        <p:spPr>
          <a:xfrm>
            <a:off x="4370088" y="2360026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46F23E1-1230-2644-B2F3-269FA9F8AB0F}"/>
              </a:ext>
            </a:extLst>
          </p:cNvPr>
          <p:cNvSpPr/>
          <p:nvPr/>
        </p:nvSpPr>
        <p:spPr>
          <a:xfrm rot="10800000">
            <a:off x="3532493" y="2826574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112D8-7F58-6648-8BF8-39D08AFEEEC1}"/>
              </a:ext>
            </a:extLst>
          </p:cNvPr>
          <p:cNvSpPr txBox="1"/>
          <p:nvPr/>
        </p:nvSpPr>
        <p:spPr>
          <a:xfrm>
            <a:off x="4370088" y="2768345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6AA09A-2CD6-D745-B031-BD9243343A62}"/>
              </a:ext>
            </a:extLst>
          </p:cNvPr>
          <p:cNvSpPr/>
          <p:nvPr/>
        </p:nvSpPr>
        <p:spPr>
          <a:xfrm rot="10800000">
            <a:off x="4458468" y="4723198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CA0E0-0A5B-E04A-B29E-333E8D21D1BE}"/>
              </a:ext>
            </a:extLst>
          </p:cNvPr>
          <p:cNvSpPr txBox="1"/>
          <p:nvPr/>
        </p:nvSpPr>
        <p:spPr>
          <a:xfrm>
            <a:off x="5296064" y="4664969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6EE6FFD-09D8-954F-9D9C-561A70E5D0D0}"/>
              </a:ext>
            </a:extLst>
          </p:cNvPr>
          <p:cNvSpPr/>
          <p:nvPr/>
        </p:nvSpPr>
        <p:spPr>
          <a:xfrm rot="10800000">
            <a:off x="4461443" y="5134927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A9533-9A81-FA44-BB0F-05936B6F7370}"/>
              </a:ext>
            </a:extLst>
          </p:cNvPr>
          <p:cNvSpPr txBox="1"/>
          <p:nvPr/>
        </p:nvSpPr>
        <p:spPr>
          <a:xfrm>
            <a:off x="5299038" y="5076698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686D8-69F0-468C-9AA2-3B6B6A38C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47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946108-E1B9-4C05-A513-1E01D28A6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83EF-7483-407A-B51A-F1513062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Data Format (O-DF)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3473-EAFA-4AD8-9664-EBC0D502E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023360"/>
          </a:xfrm>
        </p:spPr>
        <p:txBody>
          <a:bodyPr/>
          <a:lstStyle/>
          <a:p>
            <a:r>
              <a:rPr lang="en" dirty="0">
                <a:cs typeface="Calibri" panose="020F0502020204030204" pitchFamily="34" charset="0"/>
              </a:rPr>
              <a:t>Defined as a simple ontology and specified using XML Schema</a:t>
            </a:r>
          </a:p>
          <a:p>
            <a:r>
              <a:rPr lang="en" dirty="0">
                <a:cs typeface="Calibri" panose="020F0502020204030204" pitchFamily="34" charset="0"/>
              </a:rPr>
              <a:t>Provides structure and mechanism to annotate data for information exchange</a:t>
            </a:r>
          </a:p>
          <a:p>
            <a:r>
              <a:rPr lang="en" dirty="0">
                <a:cs typeface="Calibri" panose="020F0502020204030204" pitchFamily="34" charset="0"/>
              </a:rPr>
              <a:t>Generic enough for representing “any” object and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A9601-D2B2-4140-A452-4BD1787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03" y="3535167"/>
            <a:ext cx="3433394" cy="25550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9786-F6D8-479D-BDD5-F3C083007A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5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4708B-218D-4AAE-A385-DAA2C889B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2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8EED-F9C1-46FF-95C9-EBE67F01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Message Interface (O-MI)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77964-68FB-459E-968F-8B2A0367C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 lnSpcReduction="10000"/>
          </a:bodyPr>
          <a:lstStyle/>
          <a:p>
            <a:r>
              <a:rPr lang="en" dirty="0"/>
              <a:t>Enables communication between heterogeneous devices and information systems</a:t>
            </a:r>
          </a:p>
          <a:p>
            <a:r>
              <a:rPr lang="en-US" dirty="0"/>
              <a:t>O-MI node can act both as a “server” and as a “client”</a:t>
            </a:r>
            <a:endParaRPr lang="en" dirty="0"/>
          </a:p>
          <a:p>
            <a:r>
              <a:rPr lang="en" dirty="0"/>
              <a:t>O-MI Properties:</a:t>
            </a:r>
          </a:p>
          <a:p>
            <a:pPr lvl="1"/>
            <a:r>
              <a:rPr lang="en" dirty="0"/>
              <a:t>Self-contained messages</a:t>
            </a:r>
          </a:p>
          <a:p>
            <a:pPr lvl="1"/>
            <a:r>
              <a:rPr lang="en" dirty="0"/>
              <a:t>Protocol-agnostic messages</a:t>
            </a:r>
          </a:p>
          <a:p>
            <a:pPr lvl="1"/>
            <a:r>
              <a:rPr lang="en" dirty="0"/>
              <a:t>Different payload formats</a:t>
            </a:r>
          </a:p>
          <a:p>
            <a:pPr lvl="1"/>
            <a:r>
              <a:rPr lang="en" dirty="0"/>
              <a:t>Specifying time-to-live</a:t>
            </a:r>
          </a:p>
          <a:p>
            <a:pPr lvl="1"/>
            <a:r>
              <a:rPr lang="en" dirty="0"/>
              <a:t>Publication and discovery of new services and metadata</a:t>
            </a:r>
          </a:p>
          <a:p>
            <a:pPr lvl="1"/>
            <a:r>
              <a:rPr lang="en" dirty="0"/>
              <a:t>Subscription of data or services</a:t>
            </a:r>
          </a:p>
          <a:p>
            <a:r>
              <a:rPr lang="fi-FI" dirty="0"/>
              <a:t>Often </a:t>
            </a:r>
            <a:r>
              <a:rPr lang="en-US" dirty="0"/>
              <a:t>used on top of HTTP or </a:t>
            </a:r>
            <a:r>
              <a:rPr lang="en-US" dirty="0" err="1"/>
              <a:t>Websockets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0A785-81DE-4841-B178-37D845E9F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6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F56C8-5618-492F-876B-F93BAF18DC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A545-50BB-44C7-832A-85B7740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 Basic Operations</a:t>
            </a:r>
          </a:p>
        </p:txBody>
      </p:sp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A6D775-D10D-48E8-A3F0-70A0974BA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r="823" b="1574"/>
          <a:stretch/>
        </p:blipFill>
        <p:spPr>
          <a:xfrm>
            <a:off x="361950" y="1456915"/>
            <a:ext cx="8420100" cy="33417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530859D-FB67-4B4C-BB78-E616D0A2BFC3}"/>
              </a:ext>
            </a:extLst>
          </p:cNvPr>
          <p:cNvSpPr txBox="1">
            <a:spLocks/>
          </p:cNvSpPr>
          <p:nvPr/>
        </p:nvSpPr>
        <p:spPr>
          <a:xfrm>
            <a:off x="822960" y="5055650"/>
            <a:ext cx="7752857" cy="10237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information, such as sensor values, setpoints, alerts,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and historical information, alerts, other events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Subscribe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information with or without callback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subscriptions before expiration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D15C-0B76-4C21-8161-60EFF27CF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7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C0D151-179C-473A-93C5-820B2FFD4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903C-2B0E-4DE1-8661-8DD87181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Write message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57446D-1D03-4D46-BAFE-35A5BF530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37359"/>
            <a:ext cx="7543800" cy="39955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7459F7-DB0D-430D-8D2F-CBCA0EC9D0F1}"/>
              </a:ext>
            </a:extLst>
          </p:cNvPr>
          <p:cNvSpPr/>
          <p:nvPr/>
        </p:nvSpPr>
        <p:spPr>
          <a:xfrm>
            <a:off x="1108709" y="1908810"/>
            <a:ext cx="6812155" cy="65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C26C3A-1471-427D-ACA1-98C446C897A2}"/>
              </a:ext>
            </a:extLst>
          </p:cNvPr>
          <p:cNvSpPr/>
          <p:nvPr/>
        </p:nvSpPr>
        <p:spPr>
          <a:xfrm>
            <a:off x="1108709" y="2846069"/>
            <a:ext cx="6812155" cy="2015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A9BD5-CDB8-49AD-811C-7B14C09AB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8</a:t>
            </a:fld>
            <a:endParaRPr lang="fi-FI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4D1F46-72C4-440D-87F9-F594E476C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F7-4D48-4988-84F4-50EE7E4C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O-MI/O-DF Reference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C0FC-B124-4A79-80F3-BAFE5956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7320"/>
            <a:ext cx="7543801" cy="4023360"/>
          </a:xfrm>
        </p:spPr>
        <p:txBody>
          <a:bodyPr/>
          <a:lstStyle/>
          <a:p>
            <a:r>
              <a:rPr lang="en-GB" dirty="0"/>
              <a:t>Open source implementation developed at Aalto University</a:t>
            </a:r>
          </a:p>
          <a:p>
            <a:pPr lvl="1"/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https://github.com/AaltoAsia/O-MI</a:t>
            </a:r>
            <a:r>
              <a:rPr lang="en-GB" dirty="0"/>
              <a:t> </a:t>
            </a:r>
          </a:p>
          <a:p>
            <a:r>
              <a:rPr lang="en-GB" dirty="0"/>
              <a:t>Enable fast deployment of IoT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D6085-25A4-447E-AED4-0B0811E9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65" y="3047798"/>
            <a:ext cx="4903470" cy="30183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F575B-57CA-41CB-9850-117EE4FA7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9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68708-A375-40D2-AF50-A5124998B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108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3010</Words>
  <Application>Microsoft Office PowerPoint</Application>
  <PresentationFormat>On-screen Show (4:3)</PresentationFormat>
  <Paragraphs>528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Tahoma</vt:lpstr>
      <vt:lpstr>Wingdings</vt:lpstr>
      <vt:lpstr>Wingdings 2</vt:lpstr>
      <vt:lpstr>Retrospect</vt:lpstr>
      <vt:lpstr>Smart Cities Architecture and Implementation Workshop: Standards and Technology</vt:lpstr>
      <vt:lpstr>Agenda</vt:lpstr>
      <vt:lpstr>Introduction</vt:lpstr>
      <vt:lpstr>Open Messaging Standards</vt:lpstr>
      <vt:lpstr>Open Data Format (O-DF)</vt:lpstr>
      <vt:lpstr>Open Message Interface (O-MI)</vt:lpstr>
      <vt:lpstr>O-MI Basic Operations</vt:lpstr>
      <vt:lpstr>An example Write message </vt:lpstr>
      <vt:lpstr>O-MI/O-DF Reference Implementation</vt:lpstr>
      <vt:lpstr>O-MI Node Server</vt:lpstr>
      <vt:lpstr>Web Client</vt:lpstr>
      <vt:lpstr>Wrapper</vt:lpstr>
      <vt:lpstr>How to run O-MI node?</vt:lpstr>
      <vt:lpstr>Open Firewall port for O-MI in Windows</vt:lpstr>
      <vt:lpstr>O-MI/O-DF Sandbox</vt:lpstr>
      <vt:lpstr>Steps to publish data with reference implementation</vt:lpstr>
      <vt:lpstr>Case Study: Smart Home</vt:lpstr>
      <vt:lpstr>Smart Home Scenario Description</vt:lpstr>
      <vt:lpstr>Hardware and Sensors Provided</vt:lpstr>
      <vt:lpstr>Live Demo</vt:lpstr>
      <vt:lpstr>1-Wire Sensor Installation</vt:lpstr>
      <vt:lpstr>OWFS Installation</vt:lpstr>
      <vt:lpstr>OWFS Installation</vt:lpstr>
      <vt:lpstr>Connecting to Raspberry Pi with SSH</vt:lpstr>
      <vt:lpstr>Start 1-wire (Start from here with RPi)</vt:lpstr>
      <vt:lpstr>Start 1-wire </vt:lpstr>
      <vt:lpstr>Start 1-wire </vt:lpstr>
      <vt:lpstr>Raspberry Pi Pinout</vt:lpstr>
      <vt:lpstr>CO2 Sensor (Model: S-100)</vt:lpstr>
      <vt:lpstr>Temperature and Humidity Sensor  (Model: SHT-20)</vt:lpstr>
      <vt:lpstr>Temperature and Humidity Sensor  (Model: SHT-20)</vt:lpstr>
      <vt:lpstr>Live Demo</vt:lpstr>
      <vt:lpstr>ESP8266  Arduino Configuration</vt:lpstr>
      <vt:lpstr>CO2 Sensor (Model: S-100)</vt:lpstr>
      <vt:lpstr>Interfacing CO2 Sensor with ESP8266</vt:lpstr>
      <vt:lpstr>Temperature and Humidity Sensor  (Model: SHT-20)</vt:lpstr>
      <vt:lpstr>SHT20 Sensor </vt:lpstr>
      <vt:lpstr>CPU Temperature (For Linux machine)</vt:lpstr>
      <vt:lpstr>CPU Temperature (For MAC machine)</vt:lpstr>
      <vt:lpstr>Create a subscription for our  visualization Node</vt:lpstr>
      <vt:lpstr>PowerPoint Presentation</vt:lpstr>
      <vt:lpstr>PowerPoint Presentation</vt:lpstr>
      <vt:lpstr>Interoperability</vt:lpstr>
      <vt:lpstr>Raspberry Pi setup</vt:lpstr>
      <vt:lpstr>Java Installation</vt:lpstr>
      <vt:lpstr>Writing data to O-MI Node</vt:lpstr>
      <vt:lpstr>CO2 Sensor (Model: S-100)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 Architecture and Implementation Workshop: Standards and Technology</dc:title>
  <dc:creator>Asad</dc:creator>
  <cp:lastModifiedBy>Javed Asad</cp:lastModifiedBy>
  <cp:revision>62</cp:revision>
  <dcterms:created xsi:type="dcterms:W3CDTF">2019-04-30T13:08:06Z</dcterms:created>
  <dcterms:modified xsi:type="dcterms:W3CDTF">2019-06-10T16:46:41Z</dcterms:modified>
</cp:coreProperties>
</file>